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3" r:id="rId2"/>
  </p:sldMasterIdLst>
  <p:notesMasterIdLst>
    <p:notesMasterId r:id="rId15"/>
  </p:notesMasterIdLst>
  <p:sldIdLst>
    <p:sldId id="266" r:id="rId3"/>
    <p:sldId id="335" r:id="rId4"/>
    <p:sldId id="296" r:id="rId5"/>
    <p:sldId id="284" r:id="rId6"/>
    <p:sldId id="299" r:id="rId7"/>
    <p:sldId id="300" r:id="rId8"/>
    <p:sldId id="329" r:id="rId9"/>
    <p:sldId id="305" r:id="rId10"/>
    <p:sldId id="277" r:id="rId11"/>
    <p:sldId id="272" r:id="rId12"/>
    <p:sldId id="332" r:id="rId13"/>
    <p:sldId id="331" r:id="rId14"/>
  </p:sldIdLst>
  <p:sldSz cx="12192000" cy="6858000"/>
  <p:notesSz cx="6797675" cy="99298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44"/>
    <a:srgbClr val="212DCD"/>
    <a:srgbClr val="00A249"/>
    <a:srgbClr val="2F5597"/>
    <a:srgbClr val="F9FAFE"/>
    <a:srgbClr val="F6F7FC"/>
    <a:srgbClr val="B4B5B7"/>
    <a:srgbClr val="F4F5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02" autoAdjust="0"/>
    <p:restoredTop sz="94660" autoAdjust="0"/>
  </p:normalViewPr>
  <p:slideViewPr>
    <p:cSldViewPr snapToGrid="0">
      <p:cViewPr varScale="1">
        <p:scale>
          <a:sx n="110" d="100"/>
          <a:sy n="110" d="100"/>
        </p:scale>
        <p:origin x="390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64F188DC-B694-4481-9CE5-6E4E6C27154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104ECCE-2F56-4293-BBD8-334827B8DC3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3D397F1-A276-4929-AD79-DD22759FDC7E}" type="datetimeFigureOut">
              <a:rPr lang="ru-RU"/>
              <a:pPr>
                <a:defRPr/>
              </a:pPr>
              <a:t>14.05.2026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AA38A72C-23FF-4FBE-8027-39ECC3791A1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DA693020-B0AA-4DAE-B8FB-C723A66B4F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8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2026C92-13E2-4EE9-8F0A-EC343CD6814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9689C6D-D248-4136-90F2-941CAA7913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31338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8B95BD0-B488-48ED-95F8-BA5171B0040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2652A-9A92-4D2B-8CDA-17F26A13E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70A91-992E-4A79-8D38-7ADE0C61A561}" type="datetime1">
              <a:rPr lang="ru-RU"/>
              <a:pPr>
                <a:defRPr/>
              </a:pPr>
              <a:t>14.05.2026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53A2E3-72F4-4AEA-8085-F542D5624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C192DF-268E-4A05-8EC9-E1D6CAB07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7057B7-3579-4C1A-84D4-021B7D8111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7716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79CB79-8FC5-468F-B32C-6B262179E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089CF-9136-4169-80F8-3AD757392752}" type="datetime1">
              <a:rPr lang="ru-RU"/>
              <a:pPr>
                <a:defRPr/>
              </a:pPr>
              <a:t>14.05.2026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32D077-8F78-49B8-B65E-3111AB18B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0FD3E2-1CFC-4E7B-AD57-2EBE22DC4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5235B0-774B-45DE-9639-A8EF4BA00C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6816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8C3FD2-C852-4810-9251-6B72D6E6F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A5476-6EA0-4198-A40F-F3CB70C71617}" type="datetime1">
              <a:rPr lang="ru-RU"/>
              <a:pPr>
                <a:defRPr/>
              </a:pPr>
              <a:t>14.05.2026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999877-95C2-4C94-9340-76DE5CA74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B49093-B31F-448E-8D42-CFBB71F6F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B4B8BC-4E58-4C9B-9B1B-0E9DF2A5C59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4166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5B35C2-EB2C-4D79-9A64-475B32C29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E3252-EE45-475F-AE7F-D4F9352FCE53}" type="datetime1">
              <a:rPr lang="ru-RU"/>
              <a:pPr>
                <a:defRPr/>
              </a:pPr>
              <a:t>14.05.2026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AF1E12-7ACD-48D3-B309-50599A704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30DEFC-A292-4BD9-9503-8AF0759C8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B4507A-952D-4D52-B324-DCF8429519B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1887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D4A8F9-0BD7-4C3C-8B81-9E1D6F393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CBC39-06F3-44EB-B053-C01520B04F76}" type="datetime1">
              <a:rPr lang="ru-RU"/>
              <a:pPr>
                <a:defRPr/>
              </a:pPr>
              <a:t>14.05.2026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A3AD18-545C-4B6B-9D89-71DA35627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0BC421-D0F7-4262-BA02-753B2350F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BF136E-6C66-49D0-BEE4-FD7F105BF76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275963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AA9F19-055D-4B10-968F-98D92AE65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804AE-2144-432E-8B18-11ED37AEF67A}" type="datetime1">
              <a:rPr lang="ru-RU"/>
              <a:pPr>
                <a:defRPr/>
              </a:pPr>
              <a:t>14.05.2026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AA566B-4054-4C2C-BCEE-D245FB026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A4A02E-0730-476A-B737-837AF46B5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764017-7327-408E-85ED-DE61BFB7C1F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4030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8A6E8450-C187-4774-BDD5-840E273C7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66E9F-FDEC-4A42-A5F4-0634AB6F3714}" type="datetime1">
              <a:rPr lang="ru-RU"/>
              <a:pPr>
                <a:defRPr/>
              </a:pPr>
              <a:t>14.05.2026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54D9D215-3476-4227-A943-D5432B3DD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6D117CFE-A787-4415-BD08-BB7E31C52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860D52-38A0-4C9E-9614-D8357110310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81966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A1A186CA-0DCB-4069-A157-1D6377DEF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386D0-AB81-4318-B426-F05212AEA13A}" type="datetime1">
              <a:rPr lang="ru-RU"/>
              <a:pPr>
                <a:defRPr/>
              </a:pPr>
              <a:t>14.05.2026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B9305771-EF04-4B8E-A60E-49679AE12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6161C280-F1AB-441A-9804-1480666AD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4AF5DC-7AA3-4485-BBFB-7A2BF20D42B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651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92404E5B-A726-4282-89D3-9F37A2152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13D16-365E-4850-9C33-A32CE64243F4}" type="datetime1">
              <a:rPr lang="ru-RU"/>
              <a:pPr>
                <a:defRPr/>
              </a:pPr>
              <a:t>14.05.2026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7972BA1F-41BE-467E-B2B4-EB71240E9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1A812865-5028-4FF9-9097-5DB1662A0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838FD7-1912-4D52-AD23-3BEDD69051F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93971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C308D977-C046-4A6A-B332-CE531CDEA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C086F-F0EF-4D33-B130-D4E50CC2710B}" type="datetime1">
              <a:rPr lang="ru-RU"/>
              <a:pPr>
                <a:defRPr/>
              </a:pPr>
              <a:t>14.05.2026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A6174A04-2B19-416B-A96D-C79E161C6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2FB3CB32-27C5-4FDF-8737-A983353D9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82DF5F-5699-415A-9C6C-E9BCCB2BDF1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87941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9581B622-20E9-4705-805F-D344401D1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2DF06-B8BB-431A-BD05-1CDD355B3F8F}" type="datetime1">
              <a:rPr lang="ru-RU"/>
              <a:pPr>
                <a:defRPr/>
              </a:pPr>
              <a:t>14.05.2026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02B26BC3-CB72-42EA-B0AC-8FD6BFB8F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AC4B7FBF-D910-4F84-9FF7-3C4AAB75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471258-6977-4080-B5A8-DC65CF68A58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5807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D2FFAF-1B64-447B-9DF3-5A7B683B8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BE534-7694-44B2-8692-4F75784BA9D6}" type="datetime1">
              <a:rPr lang="ru-RU"/>
              <a:pPr>
                <a:defRPr/>
              </a:pPr>
              <a:t>14.05.2026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2A349A-D9AF-44A0-B3D4-5352AC923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76F5D0-9281-4206-B597-14C61B935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3C13A8-CB25-4D8F-AA78-10E5C284C3A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0869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3197B27C-7C34-46CC-929B-463FC2415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BACB5-4C03-44B4-9473-42EC6A20A24E}" type="datetime1">
              <a:rPr lang="ru-RU"/>
              <a:pPr>
                <a:defRPr/>
              </a:pPr>
              <a:t>14.05.2026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83CBB210-DDAF-4706-AE59-342D8469E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13B10264-00C9-4CA7-B365-B0DD75F85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62CFF7-C22A-498F-915A-1255B97E67B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41849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C16BE4-4753-4515-ABEA-F60CA7D08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D94B8-DF80-448C-A79C-D4B405D44267}" type="datetime1">
              <a:rPr lang="ru-RU"/>
              <a:pPr>
                <a:defRPr/>
              </a:pPr>
              <a:t>14.05.2026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89EB9D-2DEB-40B3-92B2-D859B7F03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B34C70-EB5B-4B0F-AF1D-C36B640E5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7551C0-70CB-4E50-B814-524F3C6B862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28398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186F17-E85F-46A0-87DA-8761B4B8E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EB458-30B8-4A34-83BA-F82DEF4116EA}" type="datetime1">
              <a:rPr lang="ru-RU"/>
              <a:pPr>
                <a:defRPr/>
              </a:pPr>
              <a:t>14.05.2026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AD2106-EC58-433C-B154-7F0D08A49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10267B-0624-401B-97BB-7A520AB0F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DDCBDC-4B3C-4A74-801C-3EA6329FC4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9101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59A16D-5A72-46B7-A929-3B8E5FB52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E6142-5829-417B-9CC1-26B3F59A52CE}" type="datetime1">
              <a:rPr lang="ru-RU"/>
              <a:pPr>
                <a:defRPr/>
              </a:pPr>
              <a:t>14.05.2026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D5B5EE-6560-4DAA-B66D-1790D4CAA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08DEB1-FC9C-485A-92D4-04E496C5F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3720CA-CD78-47F7-A974-369F497BE8A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8864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2DE99EEB-D1B7-4D4F-9A29-33C89208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456F9-3B41-4452-850B-EE97722ABF12}" type="datetime1">
              <a:rPr lang="ru-RU"/>
              <a:pPr>
                <a:defRPr/>
              </a:pPr>
              <a:t>14.05.2026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4B0A6167-7924-44E4-A4DC-362CD650A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AB34CA0B-1D29-48DC-B9C3-E6D0000D9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14FBF8-D743-4537-BA79-BF9D900E59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417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B25E5026-94F7-4678-8D29-1AED7E6AB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42A7C-2E59-490A-9894-1FE02829F457}" type="datetime1">
              <a:rPr lang="ru-RU"/>
              <a:pPr>
                <a:defRPr/>
              </a:pPr>
              <a:t>14.05.2026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76472EC3-80C4-454F-96E9-F44D5A421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B5CDEDE4-90AD-4735-B991-31EED0E17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05B79B-7B2A-41EF-A0A7-98F6D7C7BF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9201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D63BC8B8-8BC5-40B1-A071-E08F306EC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73A82-B201-4A53-BE06-161667B042E1}" type="datetime1">
              <a:rPr lang="ru-RU"/>
              <a:pPr>
                <a:defRPr/>
              </a:pPr>
              <a:t>14.05.2026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65BE3BCE-4388-4A16-A2FB-955753F2C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C2CCAFD4-9A39-49B6-9A8E-0A882F519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9A02AD-E45E-48BB-A69B-BF8068B7978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027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BD30905A-E202-46E8-A9F1-6E114F14D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C7239-5C3C-45D8-BFCE-51AB86B81BBD}" type="datetime1">
              <a:rPr lang="ru-RU"/>
              <a:pPr>
                <a:defRPr/>
              </a:pPr>
              <a:t>14.05.2026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2818D9D1-E975-4974-935A-35C01CCBC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16B1C827-F99A-4271-AFBA-C7B3A9125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E3F4E3-A053-4D17-84E9-F3982896110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058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CDF3D173-7027-4DC9-B80C-077C93E9D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81BCD-51BC-4D21-A2FB-E524C41182EF}" type="datetime1">
              <a:rPr lang="ru-RU"/>
              <a:pPr>
                <a:defRPr/>
              </a:pPr>
              <a:t>14.05.2026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9A1D7FC3-22FD-41F5-B7E0-11D80419D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05E10910-CB77-4E1F-AE2B-FFF4D5E99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94606A-68DA-4D87-BC58-7CAE9705F8A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0666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CCF826F8-CEF5-4F86-834A-DA9CA3932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2F584-FC05-4115-927A-7D57F2787FBE}" type="datetime1">
              <a:rPr lang="ru-RU"/>
              <a:pPr>
                <a:defRPr/>
              </a:pPr>
              <a:t>14.05.2026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A63F06A2-2F09-4350-9A74-8AE704471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78950364-BE13-46F1-BCCF-5CE247C70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2D1898-2D23-4AEA-832B-00E9CDFA86E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177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57970C51-707E-4B8A-88A3-8A142455EEC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A7961A6F-9ADE-4EF8-880E-8ACD560BE99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CE4494-5D64-4D4B-8DF5-202FFF5CA6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E893E33-09BA-4386-8FC5-D952A0DAEB4C}" type="datetime1">
              <a:rPr lang="ru-RU"/>
              <a:pPr>
                <a:defRPr/>
              </a:pPr>
              <a:t>14.05.2026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2D1D8A-D227-459B-8EF6-7574BE5FB2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EA081F-E88F-49A9-B174-B6907C21DF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AD158E36-64BA-4795-882D-06079B127EA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>
            <a:extLst>
              <a:ext uri="{FF2B5EF4-FFF2-40B4-BE49-F238E27FC236}">
                <a16:creationId xmlns:a16="http://schemas.microsoft.com/office/drawing/2014/main" id="{9F39BFFA-23CD-48B4-B677-6C07F833790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051" name="Текст 2">
            <a:extLst>
              <a:ext uri="{FF2B5EF4-FFF2-40B4-BE49-F238E27FC236}">
                <a16:creationId xmlns:a16="http://schemas.microsoft.com/office/drawing/2014/main" id="{827FA41A-134E-4529-AD69-74CAD5F91A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14FB64-98FE-4F8C-A78C-4A45189D31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872EB7E-CAFD-418D-94CD-91F159616643}" type="datetime1">
              <a:rPr lang="ru-RU"/>
              <a:pPr>
                <a:defRPr/>
              </a:pPr>
              <a:t>14.05.2026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86036D-DE5E-45DA-AAD0-EE3DEFE6BB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B00DEA-6DB9-47BB-A0A6-6AC95EF193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EEA0EDF5-02D6-4B2E-8E1E-A74820D1581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moais@usue.ru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png"/><Relationship Id="rId3" Type="http://schemas.openxmlformats.org/officeDocument/2006/relationships/image" Target="../media/image5.pn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3.jpeg"/><Relationship Id="rId7" Type="http://schemas.openxmlformats.org/officeDocument/2006/relationships/image" Target="../media/image26.png"/><Relationship Id="rId12" Type="http://schemas.openxmlformats.org/officeDocument/2006/relationships/image" Target="../media/image3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5.png"/><Relationship Id="rId9" Type="http://schemas.openxmlformats.org/officeDocument/2006/relationships/image" Target="../media/image28.png"/><Relationship Id="rId1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5.png"/><Relationship Id="rId7" Type="http://schemas.openxmlformats.org/officeDocument/2006/relationships/image" Target="../media/image3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>
            <a:extLst>
              <a:ext uri="{FF2B5EF4-FFF2-40B4-BE49-F238E27FC236}">
                <a16:creationId xmlns:a16="http://schemas.microsoft.com/office/drawing/2014/main" id="{C7DF0EDB-6829-4D28-83B3-E8782F41D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26"/>
          <a:stretch>
            <a:fillRect/>
          </a:stretch>
        </p:blipFill>
        <p:spPr bwMode="auto">
          <a:xfrm>
            <a:off x="33338" y="55563"/>
            <a:ext cx="1468437" cy="191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Подзаголовок 2">
            <a:extLst>
              <a:ext uri="{FF2B5EF4-FFF2-40B4-BE49-F238E27FC236}">
                <a16:creationId xmlns:a16="http://schemas.microsoft.com/office/drawing/2014/main" id="{98BF78C2-D55B-4871-AF6D-9DD518EB8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2050" y="358775"/>
            <a:ext cx="108204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3200" b="1">
                <a:solidFill>
                  <a:srgbClr val="212D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Уральский государственный экономический университет</a:t>
            </a:r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03928822-DEAF-4DA6-8496-005A080FD1A9}"/>
              </a:ext>
            </a:extLst>
          </p:cNvPr>
          <p:cNvSpPr txBox="1">
            <a:spLocks/>
          </p:cNvSpPr>
          <p:nvPr/>
        </p:nvSpPr>
        <p:spPr>
          <a:xfrm>
            <a:off x="2808288" y="2719388"/>
            <a:ext cx="9144000" cy="1176337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Кафедра шахматного искусства и компьютерной математики</a:t>
            </a:r>
          </a:p>
        </p:txBody>
      </p:sp>
      <p:sp>
        <p:nvSpPr>
          <p:cNvPr id="4101" name="TextBox 21">
            <a:extLst>
              <a:ext uri="{FF2B5EF4-FFF2-40B4-BE49-F238E27FC236}">
                <a16:creationId xmlns:a16="http://schemas.microsoft.com/office/drawing/2014/main" id="{4F0C3574-9B20-430F-B459-21640CCB3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8163" y="6088063"/>
            <a:ext cx="2571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>
                <a:latin typeface="Arial" panose="020B0604020202020204" pitchFamily="34" charset="0"/>
                <a:cs typeface="Arial" panose="020B0604020202020204" pitchFamily="34" charset="0"/>
              </a:rPr>
              <a:t>Екатеринбург-2026</a:t>
            </a:r>
          </a:p>
        </p:txBody>
      </p:sp>
      <p:sp>
        <p:nvSpPr>
          <p:cNvPr id="4102" name="Подзаголовок 2">
            <a:extLst>
              <a:ext uri="{FF2B5EF4-FFF2-40B4-BE49-F238E27FC236}">
                <a16:creationId xmlns:a16="http://schemas.microsoft.com/office/drawing/2014/main" id="{C829767C-0C1E-4F41-8988-84EE9C6C59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0450" y="1535113"/>
            <a:ext cx="108204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32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Институт цифровых технологий управления и информационной безопасности</a:t>
            </a:r>
          </a:p>
        </p:txBody>
      </p:sp>
      <p:pic>
        <p:nvPicPr>
          <p:cNvPr id="4103" name="Рисунок 1">
            <a:extLst>
              <a:ext uri="{FF2B5EF4-FFF2-40B4-BE49-F238E27FC236}">
                <a16:creationId xmlns:a16="http://schemas.microsoft.com/office/drawing/2014/main" id="{8931D4AC-D453-486C-A383-0191BC5F3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3633788"/>
            <a:ext cx="3494088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3" descr="G:\X-files\2020-03-04_Презентация\Шахматы_иконка для презентации.jpg">
            <a:extLst>
              <a:ext uri="{FF2B5EF4-FFF2-40B4-BE49-F238E27FC236}">
                <a16:creationId xmlns:a16="http://schemas.microsoft.com/office/drawing/2014/main" id="{7D4E05F1-F8BF-4320-95D9-801ED0EEF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49" r="2916"/>
          <a:stretch>
            <a:fillRect/>
          </a:stretch>
        </p:blipFill>
        <p:spPr bwMode="auto">
          <a:xfrm>
            <a:off x="107950" y="4679950"/>
            <a:ext cx="1905000" cy="208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19D1E656-1BD7-43C5-8BA4-1E587A2A37FF}"/>
              </a:ext>
            </a:extLst>
          </p:cNvPr>
          <p:cNvSpPr txBox="1">
            <a:spLocks/>
          </p:cNvSpPr>
          <p:nvPr/>
        </p:nvSpPr>
        <p:spPr>
          <a:xfrm>
            <a:off x="968375" y="0"/>
            <a:ext cx="11223625" cy="8810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ru-RU" sz="2700" b="1" dirty="0">
                <a:solidFill>
                  <a:srgbClr val="212DC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Программы дополнительного профессионального образования. Шахматный клуб</a:t>
            </a:r>
          </a:p>
        </p:txBody>
      </p:sp>
      <p:pic>
        <p:nvPicPr>
          <p:cNvPr id="13315" name="Picture 7">
            <a:extLst>
              <a:ext uri="{FF2B5EF4-FFF2-40B4-BE49-F238E27FC236}">
                <a16:creationId xmlns:a16="http://schemas.microsoft.com/office/drawing/2014/main" id="{4E846DA2-28C0-4E57-B8B3-75F966E1C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26"/>
          <a:stretch>
            <a:fillRect/>
          </a:stretch>
        </p:blipFill>
        <p:spPr bwMode="auto">
          <a:xfrm>
            <a:off x="131763" y="87313"/>
            <a:ext cx="103505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2" descr="G:\X-files\2020-03-04_Презентация\Шахматы.jpg">
            <a:extLst>
              <a:ext uri="{FF2B5EF4-FFF2-40B4-BE49-F238E27FC236}">
                <a16:creationId xmlns:a16="http://schemas.microsoft.com/office/drawing/2014/main" id="{887EC848-14B7-4D80-8697-3CC6BAC99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1524000"/>
            <a:ext cx="5513387" cy="313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73B4DAB-5ACA-49F5-B7FC-B5AA47F56850}"/>
              </a:ext>
            </a:extLst>
          </p:cNvPr>
          <p:cNvSpPr/>
          <p:nvPr/>
        </p:nvSpPr>
        <p:spPr>
          <a:xfrm>
            <a:off x="1390650" y="4949825"/>
            <a:ext cx="8913813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1463" indent="-271463" algn="ctr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b="1" dirty="0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Шахматный клуб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формате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on-line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турниров с шахматными клубами и школами субъектов и муниципальных образований России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1463" indent="-271463" algn="ctr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b="1" dirty="0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Спортивно-шахматные мероприятия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организуемые в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УрГЭУ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C953248-82AD-4F8F-BB82-7E5C036704FE}"/>
              </a:ext>
            </a:extLst>
          </p:cNvPr>
          <p:cNvSpPr/>
          <p:nvPr/>
        </p:nvSpPr>
        <p:spPr>
          <a:xfrm>
            <a:off x="5929313" y="1090613"/>
            <a:ext cx="6234112" cy="32162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1463" indent="-271463" algn="ctr" eaLnBrk="1" fontAlgn="auto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b="1" dirty="0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повышения квалификации </a:t>
            </a:r>
          </a:p>
          <a:p>
            <a:pPr algn="ctr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для преподавателей средних общеобразовательных учреждений  </a:t>
            </a:r>
          </a:p>
          <a:p>
            <a:pPr algn="ctr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«Менеджмент при обучении и проектировании деятельности школьников игре в шахматы»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(36 и 72 часов)</a:t>
            </a:r>
          </a:p>
          <a:p>
            <a:pPr algn="ctr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br>
              <a:rPr lang="ru-RU" sz="800" i="1" dirty="0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профессиональной переподготовки</a:t>
            </a:r>
            <a:br>
              <a:rPr lang="ru-RU" sz="2000" dirty="0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«Менеджмент дополнительного образования (шахматы)» 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(252 часа)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3319" name="Picture 3" descr="G:\X-files\2020-03-04_Презентация\Шахматы_иконка для презентации.jpg">
            <a:extLst>
              <a:ext uri="{FF2B5EF4-FFF2-40B4-BE49-F238E27FC236}">
                <a16:creationId xmlns:a16="http://schemas.microsoft.com/office/drawing/2014/main" id="{C87C0666-D218-4E34-BCF0-DA9BBDCDF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49" r="2916"/>
          <a:stretch>
            <a:fillRect/>
          </a:stretch>
        </p:blipFill>
        <p:spPr bwMode="auto">
          <a:xfrm>
            <a:off x="107950" y="4679950"/>
            <a:ext cx="1905000" cy="208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>
            <a:extLst>
              <a:ext uri="{FF2B5EF4-FFF2-40B4-BE49-F238E27FC236}">
                <a16:creationId xmlns:a16="http://schemas.microsoft.com/office/drawing/2014/main" id="{155BA9EE-FECD-43A9-98BF-615380372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26"/>
          <a:stretch>
            <a:fillRect/>
          </a:stretch>
        </p:blipFill>
        <p:spPr bwMode="auto">
          <a:xfrm>
            <a:off x="187325" y="136525"/>
            <a:ext cx="1120775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2">
            <a:extLst>
              <a:ext uri="{FF2B5EF4-FFF2-40B4-BE49-F238E27FC236}">
                <a16:creationId xmlns:a16="http://schemas.microsoft.com/office/drawing/2014/main" id="{AA52A44F-DBF8-4427-ACDF-DE3A2E6E8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4675" y="1984375"/>
            <a:ext cx="6051550" cy="25860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Контакты: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ru-RU" altLang="ru-RU" sz="1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3200" dirty="0">
                <a:latin typeface="+mn-lt"/>
                <a:cs typeface="Arial" panose="020B0604020202020204" pitchFamily="34" charset="0"/>
              </a:rPr>
              <a:t>Екатеринбург</a:t>
            </a:r>
            <a:r>
              <a:rPr lang="ru-RU" altLang="ru-RU" sz="3200" dirty="0">
                <a:latin typeface="+mn-lt"/>
              </a:rPr>
              <a:t>,</a:t>
            </a:r>
            <a:r>
              <a:rPr lang="ru-RU" altLang="ru-RU" sz="3200" dirty="0"/>
              <a:t> ул. 8 Марта, 62</a:t>
            </a:r>
            <a:endParaRPr lang="en-US" altLang="ru-RU" sz="3200" dirty="0"/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3200" dirty="0"/>
              <a:t>ауд. 476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3200" dirty="0"/>
              <a:t>тел.: (343) 283-10-37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ru-RU" b="1" dirty="0">
                <a:solidFill>
                  <a:srgbClr val="00A249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moais@usue.ru</a:t>
            </a:r>
            <a:endParaRPr lang="ru-RU" altLang="ru-RU" b="1" dirty="0">
              <a:solidFill>
                <a:srgbClr val="00A2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40" name="Рисунок 1">
            <a:extLst>
              <a:ext uri="{FF2B5EF4-FFF2-40B4-BE49-F238E27FC236}">
                <a16:creationId xmlns:a16="http://schemas.microsoft.com/office/drawing/2014/main" id="{DDB36D23-126C-497F-89D5-185E3C69F8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663" y="4594225"/>
            <a:ext cx="4568825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Подзаголовок 2">
            <a:extLst>
              <a:ext uri="{FF2B5EF4-FFF2-40B4-BE49-F238E27FC236}">
                <a16:creationId xmlns:a16="http://schemas.microsoft.com/office/drawing/2014/main" id="{CEFFF71D-7F7D-4ABA-899E-6B99A4C1E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2050" y="358775"/>
            <a:ext cx="108204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b="1">
                <a:solidFill>
                  <a:srgbClr val="212D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Уральский государственный экономический университет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B37D52F3-9FFD-4036-A947-EF85E52C884B}"/>
              </a:ext>
            </a:extLst>
          </p:cNvPr>
          <p:cNvSpPr txBox="1">
            <a:spLocks/>
          </p:cNvSpPr>
          <p:nvPr/>
        </p:nvSpPr>
        <p:spPr>
          <a:xfrm>
            <a:off x="1633538" y="828675"/>
            <a:ext cx="9144000" cy="1176338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Кафедра шахматного искусства и компьютерной математики</a:t>
            </a:r>
          </a:p>
        </p:txBody>
      </p:sp>
      <p:pic>
        <p:nvPicPr>
          <p:cNvPr id="14343" name="Picture 3" descr="G:\X-files\2020-03-04_Презентация\Шахматы_иконка для презентации.jpg">
            <a:extLst>
              <a:ext uri="{FF2B5EF4-FFF2-40B4-BE49-F238E27FC236}">
                <a16:creationId xmlns:a16="http://schemas.microsoft.com/office/drawing/2014/main" id="{764CB475-4523-4C95-BCD5-6D3D37103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49" r="2916"/>
          <a:stretch>
            <a:fillRect/>
          </a:stretch>
        </p:blipFill>
        <p:spPr bwMode="auto">
          <a:xfrm>
            <a:off x="107950" y="4679950"/>
            <a:ext cx="1905000" cy="208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3">
            <a:extLst>
              <a:ext uri="{FF2B5EF4-FFF2-40B4-BE49-F238E27FC236}">
                <a16:creationId xmlns:a16="http://schemas.microsoft.com/office/drawing/2014/main" id="{D06AFDBE-2448-4683-9EA5-8BD359E00A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9321800" y="635635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8DA3D13-20AD-4B21-B969-C88E6694BF59}" type="slidenum">
              <a:rPr lang="ru-RU" altLang="ru-RU" sz="1600" b="1">
                <a:solidFill>
                  <a:srgbClr val="0070C0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12</a:t>
            </a:fld>
            <a:endParaRPr lang="ru-RU" altLang="ru-RU" sz="1600" b="1">
              <a:solidFill>
                <a:srgbClr val="0070C0"/>
              </a:solidFill>
            </a:endParaRPr>
          </a:p>
        </p:txBody>
      </p:sp>
      <p:sp>
        <p:nvSpPr>
          <p:cNvPr id="15363" name="Подзаголовок 2">
            <a:extLst>
              <a:ext uri="{FF2B5EF4-FFF2-40B4-BE49-F238E27FC236}">
                <a16:creationId xmlns:a16="http://schemas.microsoft.com/office/drawing/2014/main" id="{68617E3F-8B45-427E-8ED7-A7BE22C36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511175"/>
            <a:ext cx="1053147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2400" b="1">
                <a:solidFill>
                  <a:srgbClr val="212D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Уральский государственный экономический университет</a:t>
            </a:r>
            <a:endParaRPr lang="en-US" altLang="ru-RU" sz="2400" b="1">
              <a:solidFill>
                <a:srgbClr val="212DC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2400" b="1">
                <a:latin typeface="Arial" panose="020B0604020202020204" pitchFamily="34" charset="0"/>
                <a:cs typeface="Arial" panose="020B0604020202020204" pitchFamily="34" charset="0"/>
              </a:rPr>
              <a:t>Институт цифровых технологий управления и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2400" b="1">
                <a:latin typeface="Arial" panose="020B0604020202020204" pitchFamily="34" charset="0"/>
                <a:cs typeface="Arial" panose="020B0604020202020204" pitchFamily="34" charset="0"/>
              </a:rPr>
              <a:t>информационной безопасности</a:t>
            </a:r>
          </a:p>
        </p:txBody>
      </p:sp>
      <p:pic>
        <p:nvPicPr>
          <p:cNvPr id="15364" name="Picture 7">
            <a:extLst>
              <a:ext uri="{FF2B5EF4-FFF2-40B4-BE49-F238E27FC236}">
                <a16:creationId xmlns:a16="http://schemas.microsoft.com/office/drawing/2014/main" id="{9F1F62DC-8914-4171-B748-0215F9A10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26"/>
          <a:stretch>
            <a:fillRect/>
          </a:stretch>
        </p:blipFill>
        <p:spPr bwMode="auto">
          <a:xfrm>
            <a:off x="33338" y="55563"/>
            <a:ext cx="1468437" cy="191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Прямоугольник 7">
            <a:extLst>
              <a:ext uri="{FF2B5EF4-FFF2-40B4-BE49-F238E27FC236}">
                <a16:creationId xmlns:a16="http://schemas.microsoft.com/office/drawing/2014/main" id="{D4893B3B-A5DB-46D9-8D32-4CAC8D1565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8525" y="2282825"/>
            <a:ext cx="5308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600" b="1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altLang="ru-RU" sz="3600">
              <a:solidFill>
                <a:srgbClr val="0096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6" name="Прямоугольник 8">
            <a:extLst>
              <a:ext uri="{FF2B5EF4-FFF2-40B4-BE49-F238E27FC236}">
                <a16:creationId xmlns:a16="http://schemas.microsoft.com/office/drawing/2014/main" id="{B58E9B23-6F7B-4CA1-8E3D-74B9D7A995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0038" y="5707063"/>
            <a:ext cx="6096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Кафедра шахматного искусства и компьютерной математики</a:t>
            </a:r>
          </a:p>
        </p:txBody>
      </p:sp>
      <p:pic>
        <p:nvPicPr>
          <p:cNvPr id="15367" name="Рисунок 1">
            <a:extLst>
              <a:ext uri="{FF2B5EF4-FFF2-40B4-BE49-F238E27FC236}">
                <a16:creationId xmlns:a16="http://schemas.microsoft.com/office/drawing/2014/main" id="{EA7E6D1A-FD51-4C4E-8038-63334EEC84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63" y="3005138"/>
            <a:ext cx="2586037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3" descr="G:\X-files\2020-03-04_Презентация\Шахматы_иконка для презентации.jpg">
            <a:extLst>
              <a:ext uri="{FF2B5EF4-FFF2-40B4-BE49-F238E27FC236}">
                <a16:creationId xmlns:a16="http://schemas.microsoft.com/office/drawing/2014/main" id="{683921C9-E6B0-4210-9DD5-C7E106968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49" r="2916"/>
          <a:stretch>
            <a:fillRect/>
          </a:stretch>
        </p:blipFill>
        <p:spPr bwMode="auto">
          <a:xfrm>
            <a:off x="107950" y="4679950"/>
            <a:ext cx="1905000" cy="208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1E37846-78AD-452B-A654-89BC783DAF4D}"/>
              </a:ext>
            </a:extLst>
          </p:cNvPr>
          <p:cNvSpPr txBox="1"/>
          <p:nvPr/>
        </p:nvSpPr>
        <p:spPr>
          <a:xfrm>
            <a:off x="1316038" y="15875"/>
            <a:ext cx="10515600" cy="7270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  <a:defRPr/>
            </a:pPr>
            <a:r>
              <a:rPr lang="ru-RU" sz="2900" b="1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Реализуемые кафедрой образовательные программы </a:t>
            </a:r>
            <a:endParaRPr lang="ru-RU" sz="2800" b="1" dirty="0">
              <a:solidFill>
                <a:srgbClr val="00B05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123" name="Picture 7">
            <a:extLst>
              <a:ext uri="{FF2B5EF4-FFF2-40B4-BE49-F238E27FC236}">
                <a16:creationId xmlns:a16="http://schemas.microsoft.com/office/drawing/2014/main" id="{C9F4604F-9F01-459E-B61B-DCA078095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26"/>
          <a:stretch>
            <a:fillRect/>
          </a:stretch>
        </p:blipFill>
        <p:spPr bwMode="auto">
          <a:xfrm>
            <a:off x="71438" y="71438"/>
            <a:ext cx="1036637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Номер слайда 6">
            <a:extLst>
              <a:ext uri="{FF2B5EF4-FFF2-40B4-BE49-F238E27FC236}">
                <a16:creationId xmlns:a16="http://schemas.microsoft.com/office/drawing/2014/main" id="{E839D0DC-F909-4A82-BDCD-1263A6C3B5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9504363" y="6516688"/>
            <a:ext cx="2700337" cy="323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08913BE-89F6-4720-B825-190CEF50CDA8}" type="slidenum">
              <a:rPr lang="ru-RU" altLang="ru-RU" sz="1600" b="1">
                <a:solidFill>
                  <a:schemeClr val="accent2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ru-RU" altLang="ru-RU" sz="1600" b="1">
              <a:solidFill>
                <a:schemeClr val="accent2"/>
              </a:solidFill>
            </a:endParaRPr>
          </a:p>
        </p:txBody>
      </p:sp>
      <p:pic>
        <p:nvPicPr>
          <p:cNvPr id="5125" name="Picture 3" descr="G:\X-files\2020-03-04_Презентация\Шахматы_иконка для презентации.jpg">
            <a:extLst>
              <a:ext uri="{FF2B5EF4-FFF2-40B4-BE49-F238E27FC236}">
                <a16:creationId xmlns:a16="http://schemas.microsoft.com/office/drawing/2014/main" id="{67E98BE0-B9E9-4EC8-915C-5A90780ED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49" r="2916"/>
          <a:stretch>
            <a:fillRect/>
          </a:stretch>
        </p:blipFill>
        <p:spPr bwMode="auto">
          <a:xfrm>
            <a:off x="107950" y="4679950"/>
            <a:ext cx="1905000" cy="208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7D688AD3-DE84-4415-93AA-C3BA8BC0018E}"/>
              </a:ext>
            </a:extLst>
          </p:cNvPr>
          <p:cNvSpPr/>
          <p:nvPr/>
        </p:nvSpPr>
        <p:spPr>
          <a:xfrm>
            <a:off x="547688" y="1570038"/>
            <a:ext cx="2465387" cy="835025"/>
          </a:xfrm>
          <a:prstGeom prst="round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Бакалавриат</a:t>
            </a: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232BCD4B-A7DF-4649-851F-EBE503B4C12A}"/>
              </a:ext>
            </a:extLst>
          </p:cNvPr>
          <p:cNvSpPr/>
          <p:nvPr/>
        </p:nvSpPr>
        <p:spPr>
          <a:xfrm>
            <a:off x="3303588" y="742950"/>
            <a:ext cx="4976812" cy="504825"/>
          </a:xfrm>
          <a:prstGeom prst="round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2026/2027 уч. г.</a:t>
            </a: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7990BCAC-CF08-4AFC-9F6B-A6243397AD96}"/>
              </a:ext>
            </a:extLst>
          </p:cNvPr>
          <p:cNvSpPr/>
          <p:nvPr/>
        </p:nvSpPr>
        <p:spPr>
          <a:xfrm>
            <a:off x="3179763" y="1420813"/>
            <a:ext cx="8748712" cy="1585912"/>
          </a:xfrm>
          <a:prstGeom prst="round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02.03.03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Математическое обеспечение и администрирование информационных систем.</a:t>
            </a:r>
          </a:p>
          <a:p>
            <a:pPr algn="ctr">
              <a:defRPr/>
            </a:pP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Профиль: </a:t>
            </a:r>
            <a:r>
              <a:rPr lang="ru-RU" sz="2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Прикладной искусственный интеллект </a:t>
            </a:r>
            <a:r>
              <a:rPr lang="ru-RU" sz="2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(очная)</a:t>
            </a:r>
            <a:r>
              <a:rPr lang="ru-RU" sz="2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Профиль: </a:t>
            </a:r>
            <a:r>
              <a:rPr lang="ru-RU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Разработка и администрирование информационных систем </a:t>
            </a:r>
            <a:r>
              <a:rPr lang="ru-RU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(очная)</a:t>
            </a:r>
            <a:r>
              <a:rPr lang="ru-RU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endParaRPr lang="ru-RU" sz="20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129" name="Picture 4">
            <a:extLst>
              <a:ext uri="{FF2B5EF4-FFF2-40B4-BE49-F238E27FC236}">
                <a16:creationId xmlns:a16="http://schemas.microsoft.com/office/drawing/2014/main" id="{D2054281-6935-4999-99C1-924E0D7B2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8" y="4549775"/>
            <a:ext cx="3648075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2">
            <a:extLst>
              <a:ext uri="{FF2B5EF4-FFF2-40B4-BE49-F238E27FC236}">
                <a16:creationId xmlns:a16="http://schemas.microsoft.com/office/drawing/2014/main" id="{840EB5A2-A39E-4737-A185-A65863545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038" y="4549775"/>
            <a:ext cx="1503362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Скругленный прямоугольник 13">
            <a:extLst>
              <a:ext uri="{FF2B5EF4-FFF2-40B4-BE49-F238E27FC236}">
                <a16:creationId xmlns:a16="http://schemas.microsoft.com/office/drawing/2014/main" id="{192CC04A-4BCF-415D-A4FF-59EF8DD32F04}"/>
              </a:ext>
            </a:extLst>
          </p:cNvPr>
          <p:cNvSpPr/>
          <p:nvPr/>
        </p:nvSpPr>
        <p:spPr>
          <a:xfrm>
            <a:off x="6853238" y="3214688"/>
            <a:ext cx="4978400" cy="1546225"/>
          </a:xfrm>
          <a:prstGeom prst="round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Образовательная программа имеет профессионально - общественную аккредитацию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3">
            <a:extLst>
              <a:ext uri="{FF2B5EF4-FFF2-40B4-BE49-F238E27FC236}">
                <a16:creationId xmlns:a16="http://schemas.microsoft.com/office/drawing/2014/main" id="{E0E973E7-CD00-48BA-980E-45E030AD8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372600" y="6399213"/>
            <a:ext cx="2700338" cy="325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2C4ED4C-507F-4104-AC52-B0710D472BEB}" type="slidenum">
              <a:rPr lang="ru-RU" altLang="ru-RU" sz="1600" b="1">
                <a:solidFill>
                  <a:srgbClr val="0070C0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</a:t>
            </a:fld>
            <a:endParaRPr lang="ru-RU" altLang="ru-RU" sz="1600" b="1">
              <a:solidFill>
                <a:srgbClr val="0070C0"/>
              </a:solidFill>
            </a:endParaRPr>
          </a:p>
        </p:txBody>
      </p:sp>
      <p:pic>
        <p:nvPicPr>
          <p:cNvPr id="6147" name="Picture 7">
            <a:extLst>
              <a:ext uri="{FF2B5EF4-FFF2-40B4-BE49-F238E27FC236}">
                <a16:creationId xmlns:a16="http://schemas.microsoft.com/office/drawing/2014/main" id="{8A8B3164-1486-4493-9831-3AB846669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26"/>
          <a:stretch>
            <a:fillRect/>
          </a:stretch>
        </p:blipFill>
        <p:spPr bwMode="auto">
          <a:xfrm>
            <a:off x="131763" y="87313"/>
            <a:ext cx="103505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Прямоугольник 8">
            <a:extLst>
              <a:ext uri="{FF2B5EF4-FFF2-40B4-BE49-F238E27FC236}">
                <a16:creationId xmlns:a16="http://schemas.microsoft.com/office/drawing/2014/main" id="{E44D89F5-3E0D-462E-8D16-0DC6E88DA1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6388" y="227013"/>
            <a:ext cx="30908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700" b="1">
                <a:solidFill>
                  <a:srgbClr val="212D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Читаемые курсы</a:t>
            </a:r>
          </a:p>
        </p:txBody>
      </p:sp>
      <p:pic>
        <p:nvPicPr>
          <p:cNvPr id="6149" name="Picture 4" descr="G:\X-files\2020-03-04_Презентация\Лекции.jpg">
            <a:extLst>
              <a:ext uri="{FF2B5EF4-FFF2-40B4-BE49-F238E27FC236}">
                <a16:creationId xmlns:a16="http://schemas.microsoft.com/office/drawing/2014/main" id="{DCAA9919-2AD9-405F-AF34-E1AA5F853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463" y="1592263"/>
            <a:ext cx="3783012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Прямоугольник 19">
            <a:extLst>
              <a:ext uri="{FF2B5EF4-FFF2-40B4-BE49-F238E27FC236}">
                <a16:creationId xmlns:a16="http://schemas.microsoft.com/office/drawing/2014/main" id="{1579A287-E3DE-4531-AA95-3000781165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7575" y="874713"/>
            <a:ext cx="7354888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700" b="1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Математика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Алгебра и теория чисел; Геометрия и топология; Математический анализ; Дифференциальные уравнения; Дискретная математика; Теория вероятностей</a:t>
            </a:r>
            <a:br>
              <a:rPr lang="ru-RU" altLang="ru-RU" sz="20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математическая статистика и др.</a:t>
            </a:r>
          </a:p>
        </p:txBody>
      </p:sp>
      <p:sp>
        <p:nvSpPr>
          <p:cNvPr id="6151" name="Прямоугольник 20">
            <a:extLst>
              <a:ext uri="{FF2B5EF4-FFF2-40B4-BE49-F238E27FC236}">
                <a16:creationId xmlns:a16="http://schemas.microsoft.com/office/drawing/2014/main" id="{A1985156-36CC-4A8C-9085-8F27956BE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763" y="2641600"/>
            <a:ext cx="7902575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700" b="1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Менеджмент и маркетинг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Финансовый менеджмент; Маркетинг рынков информационно-коммуникационных технологий; Организация и управление производством программного продукта и др.</a:t>
            </a:r>
          </a:p>
        </p:txBody>
      </p:sp>
      <p:sp>
        <p:nvSpPr>
          <p:cNvPr id="6152" name="Прямоугольник 21">
            <a:extLst>
              <a:ext uri="{FF2B5EF4-FFF2-40B4-BE49-F238E27FC236}">
                <a16:creationId xmlns:a16="http://schemas.microsoft.com/office/drawing/2014/main" id="{0B5D523F-2CF0-4EC7-A2AD-2912241361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8675" y="4405313"/>
            <a:ext cx="8464550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700" b="1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Информационные технологии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Программирование; Алгоритмы и структуры данных; Администрирование  информационных систем; Объектно-ориентированное программирование; Формализация информации</a:t>
            </a:r>
            <a:br>
              <a:rPr lang="ru-RU" altLang="ru-RU" sz="20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altLang="ru-RU" sz="20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BigData</a:t>
            </a:r>
            <a:r>
              <a:rPr lang="ru-RU" altLang="ru-RU" sz="20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Системы искусственного интеллекта; Программная инженерия; Информационная безопасность; Управление</a:t>
            </a:r>
            <a:br>
              <a:rPr lang="ru-RU" altLang="ru-RU" sz="20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ИТ-разработкой и внедрением и др.</a:t>
            </a:r>
          </a:p>
        </p:txBody>
      </p:sp>
      <p:pic>
        <p:nvPicPr>
          <p:cNvPr id="6153" name="Picture 3" descr="G:\X-files\2020-03-04_Презентация\Шахматы_иконка для презентации.jpg">
            <a:extLst>
              <a:ext uri="{FF2B5EF4-FFF2-40B4-BE49-F238E27FC236}">
                <a16:creationId xmlns:a16="http://schemas.microsoft.com/office/drawing/2014/main" id="{E247C906-21E7-4A0A-9615-0DF3FAD89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49" r="2916"/>
          <a:stretch>
            <a:fillRect/>
          </a:stretch>
        </p:blipFill>
        <p:spPr bwMode="auto">
          <a:xfrm>
            <a:off x="107950" y="4679950"/>
            <a:ext cx="1905000" cy="208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>
            <a:extLst>
              <a:ext uri="{FF2B5EF4-FFF2-40B4-BE49-F238E27FC236}">
                <a16:creationId xmlns:a16="http://schemas.microsoft.com/office/drawing/2014/main" id="{BD4FCC0A-E038-4262-902B-5C4607C9A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26"/>
          <a:stretch>
            <a:fillRect/>
          </a:stretch>
        </p:blipFill>
        <p:spPr bwMode="auto">
          <a:xfrm>
            <a:off x="306388" y="87313"/>
            <a:ext cx="860425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Прямоугольник 1">
            <a:extLst>
              <a:ext uri="{FF2B5EF4-FFF2-40B4-BE49-F238E27FC236}">
                <a16:creationId xmlns:a16="http://schemas.microsoft.com/office/drawing/2014/main" id="{0B20A7B7-465A-4002-BF2E-5E675B091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288" y="87313"/>
            <a:ext cx="101854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700" b="1">
                <a:solidFill>
                  <a:srgbClr val="212D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Системы управление данными в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700" b="1">
                <a:solidFill>
                  <a:srgbClr val="212D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интеллектуальных информационных системах</a:t>
            </a:r>
          </a:p>
        </p:txBody>
      </p:sp>
      <p:sp>
        <p:nvSpPr>
          <p:cNvPr id="7172" name="Прямоугольник 2">
            <a:extLst>
              <a:ext uri="{FF2B5EF4-FFF2-40B4-BE49-F238E27FC236}">
                <a16:creationId xmlns:a16="http://schemas.microsoft.com/office/drawing/2014/main" id="{4A0E0459-7168-45F3-8C6A-5916E4FBD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3313" y="1020763"/>
            <a:ext cx="7708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u="sng">
                <a:solidFill>
                  <a:srgbClr val="00A2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научно-педагогическая школа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u="sng">
                <a:solidFill>
                  <a:srgbClr val="00A2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профессора Виктора Петровича Часовских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4EA9A1E-87BD-4DE4-8430-6196AAC8954A}"/>
              </a:ext>
            </a:extLst>
          </p:cNvPr>
          <p:cNvSpPr/>
          <p:nvPr/>
        </p:nvSpPr>
        <p:spPr>
          <a:xfrm>
            <a:off x="1492250" y="1960563"/>
            <a:ext cx="7164388" cy="42783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212D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Исследовательские программы: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разработка теории защиты идентификационных данных криптосистемами, основанной на РС- и БХЧ-кодах и преобразованиях Фурье-Галуа-Клиффорда;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блокчейн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как информационная технология;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самонастраивающиеся нечеткие модели (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self-tuning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fussy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) в среде электронного обучения (e-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) как система «виртуальных тренажеров» различного назначения;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инструментальные средства поддержки принятия решений в задачах управления промышленным предприятием;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методология и технология проектирования моделей и баз знаний в среде самонастраивающихся нечетких моделей для информационных систем поддержки принятия решений. </a:t>
            </a:r>
          </a:p>
        </p:txBody>
      </p:sp>
      <p:pic>
        <p:nvPicPr>
          <p:cNvPr id="7174" name="Рисунок 2">
            <a:extLst>
              <a:ext uri="{FF2B5EF4-FFF2-40B4-BE49-F238E27FC236}">
                <a16:creationId xmlns:a16="http://schemas.microsoft.com/office/drawing/2014/main" id="{9FCC7F87-5B99-4B79-ABC5-64425D0669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775" y="704850"/>
            <a:ext cx="6059488" cy="395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3" descr="G:\X-files\2020-03-04_Презентация\Шахматы_иконка для презентации.jpg">
            <a:extLst>
              <a:ext uri="{FF2B5EF4-FFF2-40B4-BE49-F238E27FC236}">
                <a16:creationId xmlns:a16="http://schemas.microsoft.com/office/drawing/2014/main" id="{6D693289-727A-484C-82DC-1B1B26E5B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49" r="2916"/>
          <a:stretch>
            <a:fillRect/>
          </a:stretch>
        </p:blipFill>
        <p:spPr bwMode="auto">
          <a:xfrm>
            <a:off x="107950" y="4679950"/>
            <a:ext cx="1905000" cy="208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3" descr="G:\X-files\2020-03-04_Презентация\Ростелеком.jpg">
            <a:extLst>
              <a:ext uri="{FF2B5EF4-FFF2-40B4-BE49-F238E27FC236}">
                <a16:creationId xmlns:a16="http://schemas.microsoft.com/office/drawing/2014/main" id="{1ECBF450-0099-4664-9A40-83C7E945A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3" t="28230" r="8163" b="24150"/>
          <a:stretch>
            <a:fillRect/>
          </a:stretch>
        </p:blipFill>
        <p:spPr bwMode="auto">
          <a:xfrm>
            <a:off x="7292975" y="3376613"/>
            <a:ext cx="3087688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Номер слайда 3">
            <a:extLst>
              <a:ext uri="{FF2B5EF4-FFF2-40B4-BE49-F238E27FC236}">
                <a16:creationId xmlns:a16="http://schemas.microsoft.com/office/drawing/2014/main" id="{467BEAFF-4DF5-43E2-8F2D-60EA6F1750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9372600" y="6410325"/>
            <a:ext cx="2700338" cy="360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90CD88E-8210-475E-B7E0-6904E65124CB}" type="slidenum">
              <a:rPr lang="ru-RU" altLang="ru-RU" sz="1600" b="1">
                <a:solidFill>
                  <a:srgbClr val="0070C0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</a:t>
            </a:fld>
            <a:endParaRPr lang="ru-RU" altLang="ru-RU" sz="1600" b="1">
              <a:solidFill>
                <a:srgbClr val="0070C0"/>
              </a:solidFill>
            </a:endParaRPr>
          </a:p>
        </p:txBody>
      </p:sp>
      <p:sp>
        <p:nvSpPr>
          <p:cNvPr id="8196" name="Заголовок 1">
            <a:extLst>
              <a:ext uri="{FF2B5EF4-FFF2-40B4-BE49-F238E27FC236}">
                <a16:creationId xmlns:a16="http://schemas.microsoft.com/office/drawing/2014/main" id="{8933C2F0-2822-4A79-8C66-82B1CD07B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563" y="150813"/>
            <a:ext cx="109474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700" b="1">
                <a:solidFill>
                  <a:srgbClr val="212D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Стратегические партнеры кафедры</a:t>
            </a:r>
          </a:p>
        </p:txBody>
      </p:sp>
      <p:pic>
        <p:nvPicPr>
          <p:cNvPr id="8197" name="Picture 7">
            <a:extLst>
              <a:ext uri="{FF2B5EF4-FFF2-40B4-BE49-F238E27FC236}">
                <a16:creationId xmlns:a16="http://schemas.microsoft.com/office/drawing/2014/main" id="{6E2CC8F0-9F76-49D8-BA70-63863627F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26"/>
          <a:stretch>
            <a:fillRect/>
          </a:stretch>
        </p:blipFill>
        <p:spPr bwMode="auto">
          <a:xfrm>
            <a:off x="131763" y="87313"/>
            <a:ext cx="103505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2" descr="G:\X-files\2020-03-04_Презентация\СКБ-контур.jpg">
            <a:extLst>
              <a:ext uri="{FF2B5EF4-FFF2-40B4-BE49-F238E27FC236}">
                <a16:creationId xmlns:a16="http://schemas.microsoft.com/office/drawing/2014/main" id="{B0B7F0F5-16D9-4F4B-852C-87EA643A8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6" t="23225" r="5923" b="20183"/>
          <a:stretch>
            <a:fillRect/>
          </a:stretch>
        </p:blipFill>
        <p:spPr bwMode="auto">
          <a:xfrm>
            <a:off x="131763" y="1630363"/>
            <a:ext cx="275272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5D9D955-2702-48D3-AFD2-44E60BCFFF71}"/>
              </a:ext>
            </a:extLst>
          </p:cNvPr>
          <p:cNvSpPr/>
          <p:nvPr/>
        </p:nvSpPr>
        <p:spPr>
          <a:xfrm>
            <a:off x="2170113" y="822325"/>
            <a:ext cx="2179637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2400" b="1" u="sng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ИТ-компании</a:t>
            </a:r>
          </a:p>
        </p:txBody>
      </p:sp>
      <p:pic>
        <p:nvPicPr>
          <p:cNvPr id="8200" name="Picture 3" descr="G:\X-files\2020-03-04_Презентация\naumen.jpg">
            <a:extLst>
              <a:ext uri="{FF2B5EF4-FFF2-40B4-BE49-F238E27FC236}">
                <a16:creationId xmlns:a16="http://schemas.microsoft.com/office/drawing/2014/main" id="{F32177DE-0934-4934-A68A-9EF6F9B8A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87" b="33607"/>
          <a:stretch>
            <a:fillRect/>
          </a:stretch>
        </p:blipFill>
        <p:spPr bwMode="auto">
          <a:xfrm>
            <a:off x="3022600" y="2282825"/>
            <a:ext cx="2932113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4" descr="G:\X-files\2020-03-04_Презентация\Яндекс.jpg">
            <a:extLst>
              <a:ext uri="{FF2B5EF4-FFF2-40B4-BE49-F238E27FC236}">
                <a16:creationId xmlns:a16="http://schemas.microsoft.com/office/drawing/2014/main" id="{7C7EE7E1-8FD0-486D-A176-8DBE5CCB3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9" t="34680" r="24875" b="38095"/>
          <a:stretch>
            <a:fillRect/>
          </a:stretch>
        </p:blipFill>
        <p:spPr bwMode="auto">
          <a:xfrm>
            <a:off x="3022600" y="3073400"/>
            <a:ext cx="2122488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5" descr="G:\X-files\2020-03-04_Презентация\Тандем.jpg">
            <a:extLst>
              <a:ext uri="{FF2B5EF4-FFF2-40B4-BE49-F238E27FC236}">
                <a16:creationId xmlns:a16="http://schemas.microsoft.com/office/drawing/2014/main" id="{326D5838-53C3-456E-8869-E4BEB581E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725738"/>
            <a:ext cx="19431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0" descr="G:\X-files\2020-03-04_Презентация\НПО Сапфир.jpg">
            <a:extLst>
              <a:ext uri="{FF2B5EF4-FFF2-40B4-BE49-F238E27FC236}">
                <a16:creationId xmlns:a16="http://schemas.microsoft.com/office/drawing/2014/main" id="{C58BAD97-DD7A-4839-A14E-62BF360E6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0" t="41862" r="29849" b="40234"/>
          <a:stretch>
            <a:fillRect/>
          </a:stretch>
        </p:blipFill>
        <p:spPr bwMode="auto">
          <a:xfrm>
            <a:off x="180975" y="3887788"/>
            <a:ext cx="346233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1" descr="G:\X-files\2020-03-04_Презентация\Аскон-Урал.png">
            <a:extLst>
              <a:ext uri="{FF2B5EF4-FFF2-40B4-BE49-F238E27FC236}">
                <a16:creationId xmlns:a16="http://schemas.microsoft.com/office/drawing/2014/main" id="{A0B62E25-E74E-4F50-91B9-1A1FF975B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0" t="21890" r="17348" b="39055"/>
          <a:stretch>
            <a:fillRect/>
          </a:stretch>
        </p:blipFill>
        <p:spPr bwMode="auto">
          <a:xfrm>
            <a:off x="2884488" y="4792663"/>
            <a:ext cx="27654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DE99BA3-F2F3-481A-9447-FF8B1C89D4D6}"/>
              </a:ext>
            </a:extLst>
          </p:cNvPr>
          <p:cNvSpPr/>
          <p:nvPr/>
        </p:nvSpPr>
        <p:spPr>
          <a:xfrm>
            <a:off x="7054850" y="822325"/>
            <a:ext cx="43815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2400" b="1" u="sng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Связь и телекоммуникации</a:t>
            </a:r>
          </a:p>
        </p:txBody>
      </p:sp>
      <p:pic>
        <p:nvPicPr>
          <p:cNvPr id="8206" name="Picture 15" descr="G:\X-files\2020-03-04_Презентация\Мотив.jpg">
            <a:extLst>
              <a:ext uri="{FF2B5EF4-FFF2-40B4-BE49-F238E27FC236}">
                <a16:creationId xmlns:a16="http://schemas.microsoft.com/office/drawing/2014/main" id="{65B969EC-7170-4405-B02B-371AFB9A9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2" t="31029" r="11746" b="47778"/>
          <a:stretch>
            <a:fillRect/>
          </a:stretch>
        </p:blipFill>
        <p:spPr bwMode="auto">
          <a:xfrm>
            <a:off x="9132888" y="1417638"/>
            <a:ext cx="28892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16" descr="G:\X-files\2020-03-04_Презентация\МТС.jpg">
            <a:extLst>
              <a:ext uri="{FF2B5EF4-FFF2-40B4-BE49-F238E27FC236}">
                <a16:creationId xmlns:a16="http://schemas.microsoft.com/office/drawing/2014/main" id="{27752767-9E0B-45E8-9456-3FF5FE281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9" t="31029" r="20332" b="30476"/>
          <a:stretch>
            <a:fillRect/>
          </a:stretch>
        </p:blipFill>
        <p:spPr bwMode="auto">
          <a:xfrm>
            <a:off x="7747000" y="2308225"/>
            <a:ext cx="173355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17" descr="G:\X-files\2020-03-04_Презентация\Мегафон.jpg">
            <a:extLst>
              <a:ext uri="{FF2B5EF4-FFF2-40B4-BE49-F238E27FC236}">
                <a16:creationId xmlns:a16="http://schemas.microsoft.com/office/drawing/2014/main" id="{D7119166-45C8-4E02-BD37-F81A5BAF7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0" t="10802" r="9821" b="9837"/>
          <a:stretch>
            <a:fillRect/>
          </a:stretch>
        </p:blipFill>
        <p:spPr bwMode="auto">
          <a:xfrm>
            <a:off x="7221538" y="4892675"/>
            <a:ext cx="157003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2">
            <a:extLst>
              <a:ext uri="{FF2B5EF4-FFF2-40B4-BE49-F238E27FC236}">
                <a16:creationId xmlns:a16="http://schemas.microsoft.com/office/drawing/2014/main" id="{56627E95-552C-4044-9BEF-231D2A6D1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0663" y="2476500"/>
            <a:ext cx="1201737" cy="120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10" name="Picture 3" descr="G:\X-files\2020-03-04_Презентация\Шахматы_иконка для презентации.jpg">
            <a:extLst>
              <a:ext uri="{FF2B5EF4-FFF2-40B4-BE49-F238E27FC236}">
                <a16:creationId xmlns:a16="http://schemas.microsoft.com/office/drawing/2014/main" id="{71B5E2B2-3DA5-40AD-9EDD-318089795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49" r="2916"/>
          <a:stretch>
            <a:fillRect/>
          </a:stretch>
        </p:blipFill>
        <p:spPr bwMode="auto">
          <a:xfrm>
            <a:off x="107950" y="4679950"/>
            <a:ext cx="1905000" cy="208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G:\X-files\2020-03-04_Презентация\МЗИК им. Калинина.jpg">
            <a:extLst>
              <a:ext uri="{FF2B5EF4-FFF2-40B4-BE49-F238E27FC236}">
                <a16:creationId xmlns:a16="http://schemas.microsoft.com/office/drawing/2014/main" id="{969A2DF8-D23D-4079-8296-E80EB141B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713" y="3900488"/>
            <a:ext cx="2586037" cy="177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" descr="G:\X-files\2020-03-04_Презентация\ВТБ.jpg">
            <a:extLst>
              <a:ext uri="{FF2B5EF4-FFF2-40B4-BE49-F238E27FC236}">
                <a16:creationId xmlns:a16="http://schemas.microsoft.com/office/drawing/2014/main" id="{62C0FAE9-F497-4F39-B87B-4A1454C55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3" t="23653" r="13824" b="24388"/>
          <a:stretch>
            <a:fillRect/>
          </a:stretch>
        </p:blipFill>
        <p:spPr bwMode="auto">
          <a:xfrm>
            <a:off x="1198563" y="4332288"/>
            <a:ext cx="2449512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Номер слайда 3">
            <a:extLst>
              <a:ext uri="{FF2B5EF4-FFF2-40B4-BE49-F238E27FC236}">
                <a16:creationId xmlns:a16="http://schemas.microsoft.com/office/drawing/2014/main" id="{1AEDE25E-3E8D-4B10-A2CE-8B23195958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9372600" y="6410325"/>
            <a:ext cx="2700338" cy="360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493D4C3-BA55-43A5-AD7E-1696DD654AFE}" type="slidenum">
              <a:rPr lang="ru-RU" altLang="ru-RU" sz="1600" b="1">
                <a:solidFill>
                  <a:srgbClr val="0070C0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</a:t>
            </a:fld>
            <a:endParaRPr lang="ru-RU" altLang="ru-RU" sz="1600" b="1">
              <a:solidFill>
                <a:srgbClr val="0070C0"/>
              </a:solidFill>
            </a:endParaRPr>
          </a:p>
        </p:txBody>
      </p:sp>
      <p:sp>
        <p:nvSpPr>
          <p:cNvPr id="9221" name="Заголовок 1">
            <a:extLst>
              <a:ext uri="{FF2B5EF4-FFF2-40B4-BE49-F238E27FC236}">
                <a16:creationId xmlns:a16="http://schemas.microsoft.com/office/drawing/2014/main" id="{8B41888B-AE3C-484D-B5CB-6CFFD274F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388" y="68263"/>
            <a:ext cx="109489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700" b="1">
                <a:solidFill>
                  <a:srgbClr val="212D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Стратегические партнеры кафедры</a:t>
            </a:r>
          </a:p>
        </p:txBody>
      </p:sp>
      <p:pic>
        <p:nvPicPr>
          <p:cNvPr id="9222" name="Picture 7">
            <a:extLst>
              <a:ext uri="{FF2B5EF4-FFF2-40B4-BE49-F238E27FC236}">
                <a16:creationId xmlns:a16="http://schemas.microsoft.com/office/drawing/2014/main" id="{3D6E5129-D19D-43C7-B1AC-663E030E3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26"/>
          <a:stretch>
            <a:fillRect/>
          </a:stretch>
        </p:blipFill>
        <p:spPr bwMode="auto">
          <a:xfrm>
            <a:off x="131763" y="87313"/>
            <a:ext cx="103505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9A73976-F85B-4665-B6A7-AAA4E221237B}"/>
              </a:ext>
            </a:extLst>
          </p:cNvPr>
          <p:cNvSpPr/>
          <p:nvPr/>
        </p:nvSpPr>
        <p:spPr>
          <a:xfrm>
            <a:off x="6988175" y="890588"/>
            <a:ext cx="469265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4625" indent="-174625" algn="just">
              <a:buFont typeface="Wingdings" panose="05000000000000000000" pitchFamily="2" charset="2"/>
              <a:buChar char="ü"/>
              <a:defRPr/>
            </a:pPr>
            <a:r>
              <a:rPr lang="ru-RU" b="1" kern="100" dirty="0">
                <a:solidFill>
                  <a:srgbClr val="0070C0"/>
                </a:solidFill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Институт математики и механики</a:t>
            </a:r>
            <a:endParaRPr lang="en-US" b="1" kern="100" dirty="0">
              <a:solidFill>
                <a:srgbClr val="0070C0"/>
              </a:solidFill>
              <a:latin typeface="Arial" panose="020B0604020202020204" pitchFamily="34" charset="0"/>
              <a:ea typeface="Noto Serif CJK SC"/>
              <a:cs typeface="Arial" panose="020B0604020202020204" pitchFamily="34" charset="0"/>
            </a:endParaRPr>
          </a:p>
          <a:p>
            <a:pPr marL="174625" indent="-174625" algn="just">
              <a:buFont typeface="Wingdings" panose="05000000000000000000" pitchFamily="2" charset="2"/>
              <a:buChar char="ü"/>
              <a:defRPr/>
            </a:pPr>
            <a:r>
              <a:rPr lang="ru-RU" b="1" kern="100" dirty="0">
                <a:solidFill>
                  <a:srgbClr val="0070C0"/>
                </a:solidFill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Институт экономики</a:t>
            </a:r>
            <a:endParaRPr lang="en-US" b="1" kern="100" dirty="0">
              <a:solidFill>
                <a:srgbClr val="0070C0"/>
              </a:solidFill>
              <a:latin typeface="Arial" panose="020B0604020202020204" pitchFamily="34" charset="0"/>
              <a:ea typeface="Noto Serif CJK SC"/>
              <a:cs typeface="Arial" panose="020B0604020202020204" pitchFamily="34" charset="0"/>
            </a:endParaRPr>
          </a:p>
          <a:p>
            <a:pPr marL="174625" indent="-174625" algn="just">
              <a:buFont typeface="Wingdings" panose="05000000000000000000" pitchFamily="2" charset="2"/>
              <a:buChar char="ü"/>
              <a:defRPr/>
            </a:pPr>
            <a:r>
              <a:rPr lang="ru-RU" b="1" kern="100" dirty="0">
                <a:solidFill>
                  <a:srgbClr val="0070C0"/>
                </a:solidFill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Институт физики </a:t>
            </a:r>
            <a:r>
              <a:rPr lang="ru-RU" b="1" kern="100" dirty="0" err="1">
                <a:solidFill>
                  <a:srgbClr val="0070C0"/>
                </a:solidFill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металов</a:t>
            </a:r>
            <a:endParaRPr lang="en-US" b="1" kern="100" dirty="0">
              <a:solidFill>
                <a:srgbClr val="0070C0"/>
              </a:solidFill>
              <a:latin typeface="Arial" panose="020B0604020202020204" pitchFamily="34" charset="0"/>
              <a:ea typeface="Noto Serif CJK SC"/>
              <a:cs typeface="Arial" panose="020B0604020202020204" pitchFamily="34" charset="0"/>
            </a:endParaRPr>
          </a:p>
        </p:txBody>
      </p:sp>
      <p:pic>
        <p:nvPicPr>
          <p:cNvPr id="9224" name="Picture 2" descr="G:\X-files\2020-03-04_Презентация\УрО РАН.png">
            <a:extLst>
              <a:ext uri="{FF2B5EF4-FFF2-40B4-BE49-F238E27FC236}">
                <a16:creationId xmlns:a16="http://schemas.microsoft.com/office/drawing/2014/main" id="{BBBFA393-1817-4AA9-B663-CA17EBB11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11" t="8804" b="14000"/>
          <a:stretch>
            <a:fillRect/>
          </a:stretch>
        </p:blipFill>
        <p:spPr bwMode="auto">
          <a:xfrm>
            <a:off x="2066925" y="830263"/>
            <a:ext cx="4870450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C9780C1-6F03-471A-B556-21D6D8545DF3}"/>
              </a:ext>
            </a:extLst>
          </p:cNvPr>
          <p:cNvSpPr/>
          <p:nvPr/>
        </p:nvSpPr>
        <p:spPr>
          <a:xfrm>
            <a:off x="0" y="1887538"/>
            <a:ext cx="567055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2400" b="1" u="sng" kern="100" dirty="0"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Банки, страховой и торговый бизнес</a:t>
            </a:r>
          </a:p>
        </p:txBody>
      </p:sp>
      <p:pic>
        <p:nvPicPr>
          <p:cNvPr id="9226" name="Picture 3" descr="G:\X-files\2020-03-04_Презентация\Сима-ленд.png">
            <a:extLst>
              <a:ext uri="{FF2B5EF4-FFF2-40B4-BE49-F238E27FC236}">
                <a16:creationId xmlns:a16="http://schemas.microsoft.com/office/drawing/2014/main" id="{101CBE7C-7EAD-4ED8-9CAA-0388F487E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2408238"/>
            <a:ext cx="2098675" cy="197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4" descr="G:\X-files\2020-03-04_Презентация\Сбербанк.png">
            <a:extLst>
              <a:ext uri="{FF2B5EF4-FFF2-40B4-BE49-F238E27FC236}">
                <a16:creationId xmlns:a16="http://schemas.microsoft.com/office/drawing/2014/main" id="{7404A1FD-999B-40B3-92F8-AFFD9B45E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2408238"/>
            <a:ext cx="2740025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6" descr="G:\X-files\2020-03-04_Презентация\Газпромбанк.png">
            <a:extLst>
              <a:ext uri="{FF2B5EF4-FFF2-40B4-BE49-F238E27FC236}">
                <a16:creationId xmlns:a16="http://schemas.microsoft.com/office/drawing/2014/main" id="{F861B7FB-2F53-4BDE-ABF4-EC9F01638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98" b="23291"/>
          <a:stretch>
            <a:fillRect/>
          </a:stretch>
        </p:blipFill>
        <p:spPr bwMode="auto">
          <a:xfrm>
            <a:off x="1663700" y="5326063"/>
            <a:ext cx="4360863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7" descr="G:\X-files\2020-03-04_Презентация\ВСК.png">
            <a:extLst>
              <a:ext uri="{FF2B5EF4-FFF2-40B4-BE49-F238E27FC236}">
                <a16:creationId xmlns:a16="http://schemas.microsoft.com/office/drawing/2014/main" id="{65E8DB71-3D93-40C4-861B-9B829948D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325" y="4287838"/>
            <a:ext cx="21812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549FFD5-0E66-4730-AC7C-8DF974518917}"/>
              </a:ext>
            </a:extLst>
          </p:cNvPr>
          <p:cNvSpPr/>
          <p:nvPr/>
        </p:nvSpPr>
        <p:spPr>
          <a:xfrm>
            <a:off x="6981825" y="1887538"/>
            <a:ext cx="478155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2400" b="1" u="sng" kern="100" dirty="0"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Промышленные предприятия</a:t>
            </a:r>
          </a:p>
        </p:txBody>
      </p:sp>
      <p:pic>
        <p:nvPicPr>
          <p:cNvPr id="9231" name="Picture 8" descr="G:\X-files\2020-03-04_Презентация\УОМЗ.jpg">
            <a:extLst>
              <a:ext uri="{FF2B5EF4-FFF2-40B4-BE49-F238E27FC236}">
                <a16:creationId xmlns:a16="http://schemas.microsoft.com/office/drawing/2014/main" id="{376E36B3-5510-4B0F-8544-7157D1658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6263" y="2986088"/>
            <a:ext cx="2600325" cy="174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2" name="Picture 9" descr="G:\X-files\2020-03-04_Презентация\НПО автоматики.png">
            <a:extLst>
              <a:ext uri="{FF2B5EF4-FFF2-40B4-BE49-F238E27FC236}">
                <a16:creationId xmlns:a16="http://schemas.microsoft.com/office/drawing/2014/main" id="{6C72A32A-5A18-443F-A7F0-4AE52573B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1" t="17596" r="6958" b="21123"/>
          <a:stretch>
            <a:fillRect/>
          </a:stretch>
        </p:blipFill>
        <p:spPr bwMode="auto">
          <a:xfrm>
            <a:off x="7308850" y="2295525"/>
            <a:ext cx="4316413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Picture 10" descr="G:\X-files\2020-03-04_Презентация\УГМК.jpg">
            <a:extLst>
              <a:ext uri="{FF2B5EF4-FFF2-40B4-BE49-F238E27FC236}">
                <a16:creationId xmlns:a16="http://schemas.microsoft.com/office/drawing/2014/main" id="{D3614205-8BC3-4F62-86C1-F8D4D4D7F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4" t="28110" r="13438" b="28362"/>
          <a:stretch>
            <a:fillRect/>
          </a:stretch>
        </p:blipFill>
        <p:spPr bwMode="auto">
          <a:xfrm>
            <a:off x="6434138" y="3082925"/>
            <a:ext cx="2630487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4" name="Picture 12" descr="G:\X-files\2020-03-04_Презентация\ПНТЗ.png">
            <a:extLst>
              <a:ext uri="{FF2B5EF4-FFF2-40B4-BE49-F238E27FC236}">
                <a16:creationId xmlns:a16="http://schemas.microsoft.com/office/drawing/2014/main" id="{B34EA251-0565-4507-BDD6-C45D2DE3F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38" b="16042"/>
          <a:stretch>
            <a:fillRect/>
          </a:stretch>
        </p:blipFill>
        <p:spPr bwMode="auto">
          <a:xfrm>
            <a:off x="7237413" y="5681663"/>
            <a:ext cx="18272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5" name="Picture 3" descr="G:\X-files\2020-03-04_Презентация\Шахматы_иконка для презентации.jpg">
            <a:extLst>
              <a:ext uri="{FF2B5EF4-FFF2-40B4-BE49-F238E27FC236}">
                <a16:creationId xmlns:a16="http://schemas.microsoft.com/office/drawing/2014/main" id="{76ABE361-F857-41A1-AE5C-70784871E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49" r="2916"/>
          <a:stretch>
            <a:fillRect/>
          </a:stretch>
        </p:blipFill>
        <p:spPr bwMode="auto">
          <a:xfrm>
            <a:off x="107950" y="4679950"/>
            <a:ext cx="1905000" cy="208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2">
            <a:extLst>
              <a:ext uri="{FF2B5EF4-FFF2-40B4-BE49-F238E27FC236}">
                <a16:creationId xmlns:a16="http://schemas.microsoft.com/office/drawing/2014/main" id="{1D5A1131-629B-4034-99DE-2AAC17EC0C5B}"/>
              </a:ext>
            </a:extLst>
          </p:cNvPr>
          <p:cNvSpPr txBox="1"/>
          <p:nvPr/>
        </p:nvSpPr>
        <p:spPr>
          <a:xfrm>
            <a:off x="393700" y="128588"/>
            <a:ext cx="11404600" cy="488950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ctr">
              <a:defRPr sz="2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spcBef>
                <a:spcPts val="1000"/>
              </a:spcBef>
              <a:defRPr/>
            </a:pPr>
            <a:r>
              <a:rPr lang="ru-RU" sz="2900" dirty="0">
                <a:solidFill>
                  <a:srgbClr val="00B050"/>
                </a:solidFill>
              </a:rPr>
              <a:t>Взаимодействие с индустриальными партнерами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CBCDDC0E-3C27-48C8-AC10-BE7E6D932364}"/>
              </a:ext>
            </a:extLst>
          </p:cNvPr>
          <p:cNvGraphicFramePr/>
          <p:nvPr>
            <p:custDataLst>
              <p:tags r:id="rId1"/>
            </p:custDataLst>
          </p:nvPr>
        </p:nvGraphicFramePr>
        <p:xfrm>
          <a:off x="1714500" y="1751013"/>
          <a:ext cx="9779000" cy="4335462"/>
        </p:xfrm>
        <a:graphic>
          <a:graphicData uri="http://schemas.openxmlformats.org/drawingml/2006/table">
            <a:tbl>
              <a:tblPr/>
              <a:tblGrid>
                <a:gridCol w="5362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69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13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Индустриальный партнер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 студентов очной формы обучения, прошедших практическую подготовку в организации в 2024-2025 уч. г.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1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ПАО «Сбербанк России»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63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ГБУ Свердловской области</a:t>
                      </a:r>
                    </a:p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«Оператор электронного правительства»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1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АО «НПК «Уралвагонзавод»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1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«Газпромнефть – Цифровые решения»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63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Министерство цифрового развития и связи Свердловской области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1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АО «Ингосстрах»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63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Филиал ПАО «Мобильные Телесистемы» в Свердловской области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31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Екатеринбургский филиал ПАО «Ростелеком»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31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Свердловский филиал АО «Энергосбыт Плюс»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31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ОАО «Свердловский завод трансформаторов тока» 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31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АО «ОКБ «Новатор»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10286" name="Picture 7">
            <a:extLst>
              <a:ext uri="{FF2B5EF4-FFF2-40B4-BE49-F238E27FC236}">
                <a16:creationId xmlns:a16="http://schemas.microsoft.com/office/drawing/2014/main" id="{B2752749-272E-4147-BC83-5D9ED6958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26"/>
          <a:stretch>
            <a:fillRect/>
          </a:stretch>
        </p:blipFill>
        <p:spPr bwMode="auto">
          <a:xfrm>
            <a:off x="71438" y="71438"/>
            <a:ext cx="1036637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7" name="Picture 3" descr="G:\X-files\2020-03-04_Презентация\Шахматы_иконка для презентации.jpg">
            <a:extLst>
              <a:ext uri="{FF2B5EF4-FFF2-40B4-BE49-F238E27FC236}">
                <a16:creationId xmlns:a16="http://schemas.microsoft.com/office/drawing/2014/main" id="{3EE90077-E8B2-4FBB-93DD-CCD7447EA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49" r="2916"/>
          <a:stretch>
            <a:fillRect/>
          </a:stretch>
        </p:blipFill>
        <p:spPr bwMode="auto">
          <a:xfrm>
            <a:off x="107950" y="4679950"/>
            <a:ext cx="1905000" cy="208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бъект 2">
            <a:extLst>
              <a:ext uri="{FF2B5EF4-FFF2-40B4-BE49-F238E27FC236}">
                <a16:creationId xmlns:a16="http://schemas.microsoft.com/office/drawing/2014/main" id="{14F033FA-9A9C-4138-B95F-A0761E4B3249}"/>
              </a:ext>
            </a:extLst>
          </p:cNvPr>
          <p:cNvSpPr txBox="1"/>
          <p:nvPr/>
        </p:nvSpPr>
        <p:spPr>
          <a:xfrm>
            <a:off x="2286000" y="771525"/>
            <a:ext cx="9207500" cy="827088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ctr">
              <a:defRPr sz="2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 lang="ru-RU" dirty="0"/>
              <a:t>Содействие в организации проведения всех видов</a:t>
            </a:r>
          </a:p>
          <a:p>
            <a:pPr>
              <a:defRPr/>
            </a:pPr>
            <a:r>
              <a:rPr lang="ru-RU" dirty="0"/>
              <a:t>учебно-производственных практик</a:t>
            </a:r>
          </a:p>
        </p:txBody>
      </p:sp>
      <p:sp>
        <p:nvSpPr>
          <p:cNvPr id="10289" name="Номер слайда 6">
            <a:extLst>
              <a:ext uri="{FF2B5EF4-FFF2-40B4-BE49-F238E27FC236}">
                <a16:creationId xmlns:a16="http://schemas.microsoft.com/office/drawing/2014/main" id="{9DEECA2B-DF39-434F-A859-75A582F5A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4363" y="6516688"/>
            <a:ext cx="27003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497013E5-6FCC-40B3-8B18-2962518BF5F7}" type="slidenum">
              <a:rPr lang="ru-RU" altLang="ru-RU" sz="1600" b="1">
                <a:solidFill>
                  <a:schemeClr val="accent2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</a:t>
            </a:fld>
            <a:endParaRPr lang="ru-RU" altLang="ru-RU" sz="1600" b="1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омер слайда 3">
            <a:extLst>
              <a:ext uri="{FF2B5EF4-FFF2-40B4-BE49-F238E27FC236}">
                <a16:creationId xmlns:a16="http://schemas.microsoft.com/office/drawing/2014/main" id="{CD78C342-F717-43AE-8189-7BF4A306AF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9504363" y="6516688"/>
            <a:ext cx="2700337" cy="323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3FDC71D-5C87-49E0-AF45-EBF9F583F88B}" type="slidenum">
              <a:rPr lang="ru-RU" altLang="ru-RU" sz="1600" b="1">
                <a:solidFill>
                  <a:schemeClr val="accent2"/>
                </a:solidFill>
              </a:rPr>
              <a:pPr/>
              <a:t>8</a:t>
            </a:fld>
            <a:endParaRPr lang="ru-RU" altLang="ru-RU" sz="1600" b="1">
              <a:solidFill>
                <a:schemeClr val="accent2"/>
              </a:solidFill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3B795D4-445A-4213-9B23-744CFE712106}"/>
              </a:ext>
            </a:extLst>
          </p:cNvPr>
          <p:cNvSpPr txBox="1"/>
          <p:nvPr/>
        </p:nvSpPr>
        <p:spPr>
          <a:xfrm>
            <a:off x="1108075" y="33338"/>
            <a:ext cx="11025188" cy="55403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  <a:defRPr/>
            </a:pPr>
            <a:r>
              <a:rPr lang="ru-RU" sz="2900" b="1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Взаимодействие с индустриальными партнерами</a:t>
            </a:r>
          </a:p>
        </p:txBody>
      </p:sp>
      <p:pic>
        <p:nvPicPr>
          <p:cNvPr id="11268" name="Picture 3" descr="G:\X-files\2020-03-04_Презентация\Шахматы_иконка для презентации.jpg">
            <a:extLst>
              <a:ext uri="{FF2B5EF4-FFF2-40B4-BE49-F238E27FC236}">
                <a16:creationId xmlns:a16="http://schemas.microsoft.com/office/drawing/2014/main" id="{C23C7AD3-4044-4CED-9517-054424C0C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49" r="2916"/>
          <a:stretch>
            <a:fillRect/>
          </a:stretch>
        </p:blipFill>
        <p:spPr bwMode="auto">
          <a:xfrm>
            <a:off x="107950" y="4679950"/>
            <a:ext cx="1905000" cy="208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7">
            <a:extLst>
              <a:ext uri="{FF2B5EF4-FFF2-40B4-BE49-F238E27FC236}">
                <a16:creationId xmlns:a16="http://schemas.microsoft.com/office/drawing/2014/main" id="{FCA33BD9-987C-47DC-8258-ECE766046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26"/>
          <a:stretch>
            <a:fillRect/>
          </a:stretch>
        </p:blipFill>
        <p:spPr bwMode="auto">
          <a:xfrm>
            <a:off x="71438" y="71438"/>
            <a:ext cx="1036637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бъект 2">
            <a:extLst>
              <a:ext uri="{FF2B5EF4-FFF2-40B4-BE49-F238E27FC236}">
                <a16:creationId xmlns:a16="http://schemas.microsoft.com/office/drawing/2014/main" id="{D24843ED-38F7-4332-B256-4BF8A9D46488}"/>
              </a:ext>
            </a:extLst>
          </p:cNvPr>
          <p:cNvSpPr txBox="1"/>
          <p:nvPr/>
        </p:nvSpPr>
        <p:spPr>
          <a:xfrm>
            <a:off x="3648075" y="657225"/>
            <a:ext cx="2752725" cy="4808538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ctr">
              <a:defRPr sz="2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 lang="ru-RU" dirty="0"/>
              <a:t>Формы взаимодействия</a:t>
            </a:r>
            <a:br>
              <a:rPr lang="ru-RU" dirty="0"/>
            </a:br>
            <a:r>
              <a:rPr lang="ru-RU" dirty="0"/>
              <a:t>с партнёрами / работодателями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151B4AB8-B542-4679-9619-AB315D821CC6}"/>
              </a:ext>
            </a:extLst>
          </p:cNvPr>
          <p:cNvSpPr txBox="1"/>
          <p:nvPr/>
        </p:nvSpPr>
        <p:spPr>
          <a:xfrm>
            <a:off x="6526213" y="657225"/>
            <a:ext cx="5294312" cy="885825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ctr">
              <a:defRPr sz="2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 lang="ru-RU" dirty="0"/>
              <a:t>Участие в работе ГЭК и рецензирование учебно-методических пособий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A7C28612-EC9C-4182-A4D8-C65474264307}"/>
              </a:ext>
            </a:extLst>
          </p:cNvPr>
          <p:cNvSpPr txBox="1"/>
          <p:nvPr/>
        </p:nvSpPr>
        <p:spPr>
          <a:xfrm>
            <a:off x="6526213" y="1806575"/>
            <a:ext cx="5294312" cy="885825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ctr">
              <a:defRPr sz="2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 lang="ru-RU" dirty="0"/>
              <a:t>Содействие в трудоустройстве выпускников</a:t>
            </a:r>
          </a:p>
        </p:txBody>
      </p:sp>
      <p:pic>
        <p:nvPicPr>
          <p:cNvPr id="11273" name="Picture 2" descr="https://novoereshenie.com/upload/resize_cache/iblock/5ef/0_80_2/5ef60197ba7d26496f2e226508e5ce92.png">
            <a:extLst>
              <a:ext uri="{FF2B5EF4-FFF2-40B4-BE49-F238E27FC236}">
                <a16:creationId xmlns:a16="http://schemas.microsoft.com/office/drawing/2014/main" id="{59C38F53-AC34-4ED6-94C6-22324162C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611188"/>
            <a:ext cx="306070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Рисунок 14">
            <a:extLst>
              <a:ext uri="{FF2B5EF4-FFF2-40B4-BE49-F238E27FC236}">
                <a16:creationId xmlns:a16="http://schemas.microsoft.com/office/drawing/2014/main" id="{CE14AB40-A6BF-4A90-BA0E-51DC64C64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3" t="19206" r="35271" b="56429"/>
          <a:stretch>
            <a:fillRect/>
          </a:stretch>
        </p:blipFill>
        <p:spPr bwMode="auto">
          <a:xfrm>
            <a:off x="1185863" y="1225550"/>
            <a:ext cx="2411412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6" descr="https://18.rosprofprom.ru/wp-content/uploads/sites/7/2021/11/%D0%A0%D0%BE%D1%81%D1%82%D0%B5%D1%85.jpg">
            <a:extLst>
              <a:ext uri="{FF2B5EF4-FFF2-40B4-BE49-F238E27FC236}">
                <a16:creationId xmlns:a16="http://schemas.microsoft.com/office/drawing/2014/main" id="{A40151FD-94D7-4823-BE82-16B5C8F64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50" b="21782"/>
          <a:stretch>
            <a:fillRect/>
          </a:stretch>
        </p:blipFill>
        <p:spPr bwMode="auto">
          <a:xfrm>
            <a:off x="1185863" y="2081213"/>
            <a:ext cx="2411412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8" descr="https://static.tildacdn.com/tild3336-3032-4730-b535-626363333838/uomz.jpg">
            <a:extLst>
              <a:ext uri="{FF2B5EF4-FFF2-40B4-BE49-F238E27FC236}">
                <a16:creationId xmlns:a16="http://schemas.microsoft.com/office/drawing/2014/main" id="{685FE0F5-1C06-4637-9D76-009E0D5AE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8" t="13930" r="10468" b="11581"/>
          <a:stretch>
            <a:fillRect/>
          </a:stretch>
        </p:blipFill>
        <p:spPr bwMode="auto">
          <a:xfrm>
            <a:off x="2178050" y="3678238"/>
            <a:ext cx="1404938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бъект 2">
            <a:extLst>
              <a:ext uri="{FF2B5EF4-FFF2-40B4-BE49-F238E27FC236}">
                <a16:creationId xmlns:a16="http://schemas.microsoft.com/office/drawing/2014/main" id="{3979C7D2-2CC3-47EF-8B7B-6D3059FCA4D3}"/>
              </a:ext>
            </a:extLst>
          </p:cNvPr>
          <p:cNvSpPr txBox="1"/>
          <p:nvPr/>
        </p:nvSpPr>
        <p:spPr>
          <a:xfrm>
            <a:off x="6553200" y="2897188"/>
            <a:ext cx="5294313" cy="1131887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ctr">
              <a:defRPr sz="2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 lang="ru-RU" dirty="0"/>
              <a:t>Подготовка и публикация научных работ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3C8D6355-0FDE-4E79-8AD1-E75630438CD8}"/>
              </a:ext>
            </a:extLst>
          </p:cNvPr>
          <p:cNvSpPr txBox="1"/>
          <p:nvPr/>
        </p:nvSpPr>
        <p:spPr>
          <a:xfrm>
            <a:off x="6526213" y="4235450"/>
            <a:ext cx="5294312" cy="1230313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ctr">
              <a:defRPr sz="2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 lang="ru-RU" dirty="0"/>
              <a:t>Проведение лабораторных работ с участием индустриального партнера на практическом материале</a:t>
            </a:r>
          </a:p>
        </p:txBody>
      </p:sp>
      <p:pic>
        <p:nvPicPr>
          <p:cNvPr id="11279" name="Изображение 7">
            <a:extLst>
              <a:ext uri="{FF2B5EF4-FFF2-40B4-BE49-F238E27FC236}">
                <a16:creationId xmlns:a16="http://schemas.microsoft.com/office/drawing/2014/main" id="{9951681E-3286-459B-85B9-5629F9E03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" t="10529" r="87212" b="82806"/>
          <a:stretch>
            <a:fillRect/>
          </a:stretch>
        </p:blipFill>
        <p:spPr bwMode="auto">
          <a:xfrm>
            <a:off x="1290638" y="4573588"/>
            <a:ext cx="2357437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0" name="Рисунок 2">
            <a:extLst>
              <a:ext uri="{FF2B5EF4-FFF2-40B4-BE49-F238E27FC236}">
                <a16:creationId xmlns:a16="http://schemas.microsoft.com/office/drawing/2014/main" id="{AB034F50-54C7-4E5F-8ECA-FB5414394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50" y="2913063"/>
            <a:ext cx="1439863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:a16="http://schemas.microsoft.com/office/drawing/2014/main" id="{85556F74-0684-40E5-9CF6-39E94FC95A5E}"/>
              </a:ext>
            </a:extLst>
          </p:cNvPr>
          <p:cNvSpPr txBox="1">
            <a:spLocks/>
          </p:cNvSpPr>
          <p:nvPr/>
        </p:nvSpPr>
        <p:spPr bwMode="auto">
          <a:xfrm>
            <a:off x="1089025" y="87313"/>
            <a:ext cx="111029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700" b="1">
                <a:solidFill>
                  <a:srgbClr val="212D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Профессиональные направления деятельности выпускников</a:t>
            </a:r>
          </a:p>
        </p:txBody>
      </p:sp>
      <p:pic>
        <p:nvPicPr>
          <p:cNvPr id="12291" name="Picture 7">
            <a:extLst>
              <a:ext uri="{FF2B5EF4-FFF2-40B4-BE49-F238E27FC236}">
                <a16:creationId xmlns:a16="http://schemas.microsoft.com/office/drawing/2014/main" id="{6C644A1E-9537-4BC7-AFB3-F0D0F0AFB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26"/>
          <a:stretch>
            <a:fillRect/>
          </a:stretch>
        </p:blipFill>
        <p:spPr bwMode="auto">
          <a:xfrm>
            <a:off x="263525" y="87313"/>
            <a:ext cx="903288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3F9CF6D-C0D3-4241-AFB6-C73616B1F7B5}"/>
              </a:ext>
            </a:extLst>
          </p:cNvPr>
          <p:cNvSpPr/>
          <p:nvPr/>
        </p:nvSpPr>
        <p:spPr>
          <a:xfrm>
            <a:off x="1198563" y="581025"/>
            <a:ext cx="5495925" cy="2246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u="sng" kern="100" dirty="0">
                <a:solidFill>
                  <a:srgbClr val="0096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Разработка и проектирование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00" kern="100" dirty="0">
              <a:solidFill>
                <a:srgbClr val="7030A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71463" indent="-271463" algn="ctr" eaLnBrk="1" fontAlgn="auto" hangingPunct="1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kern="100" dirty="0"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разработчик баз данных</a:t>
            </a:r>
          </a:p>
          <a:p>
            <a:pPr marL="271463" indent="-271463" algn="ctr" eaLnBrk="1" fontAlgn="auto" hangingPunct="1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kern="100" dirty="0"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системный аналитик</a:t>
            </a:r>
          </a:p>
          <a:p>
            <a:pPr marL="271463" indent="-271463" algn="ctr" eaLnBrk="1" fontAlgn="auto" hangingPunct="1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kern="100" dirty="0"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программист</a:t>
            </a:r>
          </a:p>
          <a:p>
            <a:pPr marL="271463" indent="-271463" algn="ctr" eaLnBrk="1" fontAlgn="auto" hangingPunct="1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kern="100" dirty="0"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мобильный разработчик</a:t>
            </a:r>
          </a:p>
          <a:p>
            <a:pPr marL="271463" indent="-271463" algn="ctr" eaLnBrk="1" fontAlgn="auto" hangingPunct="1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kern="100" dirty="0" err="1"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тестировщик</a:t>
            </a:r>
            <a:r>
              <a:rPr lang="ru-RU" sz="2000" kern="100" dirty="0"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 программного обеспечения</a:t>
            </a:r>
            <a:endParaRPr lang="ru-RU" kern="100" dirty="0">
              <a:latin typeface="Arial" panose="020B0604020202020204" pitchFamily="34" charset="0"/>
              <a:ea typeface="Noto Serif CJK SC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4EB5575-E1CE-4E32-A534-E7000EC4CFE2}"/>
              </a:ext>
            </a:extLst>
          </p:cNvPr>
          <p:cNvSpPr/>
          <p:nvPr/>
        </p:nvSpPr>
        <p:spPr>
          <a:xfrm>
            <a:off x="6853238" y="4165600"/>
            <a:ext cx="3951287" cy="2401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u="sng" kern="100" dirty="0">
                <a:solidFill>
                  <a:srgbClr val="0096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Маркетинг и оптимизация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00" kern="100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71463" indent="-271463" algn="ctr" eaLnBrk="1" fontAlgn="auto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US" sz="2000" kern="100" dirty="0"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Web</a:t>
            </a:r>
            <a:r>
              <a:rPr lang="ru-RU" sz="2000" kern="100" dirty="0"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-аналитик</a:t>
            </a:r>
          </a:p>
          <a:p>
            <a:pPr marL="271463" indent="-271463" algn="ctr" eaLnBrk="1" fontAlgn="auto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US" sz="2000" kern="100" dirty="0"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Web</a:t>
            </a:r>
            <a:r>
              <a:rPr lang="ru-RU" sz="2000" kern="100" dirty="0"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-программист</a:t>
            </a:r>
          </a:p>
          <a:p>
            <a:pPr marL="271463" indent="-271463" algn="ctr" eaLnBrk="1" fontAlgn="auto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kern="100" dirty="0"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контент-менеджер</a:t>
            </a:r>
          </a:p>
          <a:p>
            <a:pPr marL="271463" indent="-271463" algn="ctr" eaLnBrk="1" fontAlgn="auto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kern="100" dirty="0"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копирайтер</a:t>
            </a:r>
          </a:p>
          <a:p>
            <a:pPr marL="271463" indent="-271463" algn="ctr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2000" kern="100" dirty="0"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Link</a:t>
            </a:r>
            <a:r>
              <a:rPr lang="ru-RU" sz="2000" kern="100" dirty="0"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-менеджер</a:t>
            </a:r>
            <a:endParaRPr lang="ru-RU" kern="100" dirty="0">
              <a:latin typeface="Arial" panose="020B0604020202020204" pitchFamily="34" charset="0"/>
              <a:ea typeface="Noto Serif CJK SC"/>
              <a:cs typeface="Arial" panose="020B0604020202020204" pitchFamily="34" charset="0"/>
            </a:endParaRPr>
          </a:p>
        </p:txBody>
      </p:sp>
      <p:sp>
        <p:nvSpPr>
          <p:cNvPr id="9223" name="Прямоугольник 17">
            <a:extLst>
              <a:ext uri="{FF2B5EF4-FFF2-40B4-BE49-F238E27FC236}">
                <a16:creationId xmlns:a16="http://schemas.microsoft.com/office/drawing/2014/main" id="{6C4B483D-BCFE-4823-93C0-4AF7D9188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2325" y="654050"/>
            <a:ext cx="4683125" cy="33623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2200" b="1" u="sng" kern="100" dirty="0">
                <a:solidFill>
                  <a:srgbClr val="0096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Администрирование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FontTx/>
              <a:buNone/>
              <a:defRPr/>
            </a:pPr>
            <a:endParaRPr lang="ru-RU" altLang="ru-RU" sz="800" dirty="0">
              <a:solidFill>
                <a:srgbClr val="00B05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ERP-</a:t>
            </a:r>
            <a:r>
              <a:rPr lang="ru-RU" alt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программист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корпоративный архитектор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архитектор баз данных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администратор сайта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специалист по </a:t>
            </a:r>
            <a:r>
              <a:rPr lang="ru-RU" alt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кибербезопасности</a:t>
            </a:r>
            <a:endParaRPr lang="ru-RU" altLang="ru-RU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системный администратор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системный инженер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системный программист</a:t>
            </a:r>
            <a:endParaRPr lang="ru-RU" altLang="ru-RU" sz="1800" dirty="0">
              <a:latin typeface="Arial" panose="020B0604020202020204" pitchFamily="34" charset="0"/>
              <a:ea typeface="Noto Serif CJK SC"/>
              <a:cs typeface="Arial" panose="020B0604020202020204" pitchFamily="34" charset="0"/>
            </a:endParaRPr>
          </a:p>
        </p:txBody>
      </p:sp>
      <p:pic>
        <p:nvPicPr>
          <p:cNvPr id="12295" name="Picture 2" descr="G:\X-files\2020-03-04_Презентация\Трудоустройство выпускников.jpg">
            <a:extLst>
              <a:ext uri="{FF2B5EF4-FFF2-40B4-BE49-F238E27FC236}">
                <a16:creationId xmlns:a16="http://schemas.microsoft.com/office/drawing/2014/main" id="{8854910A-97B1-4AEA-9E1D-E9E557A31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425" y="3576638"/>
            <a:ext cx="4930775" cy="328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3" descr="G:\X-files\2020-03-04_Презентация\Шахматы_иконка для презентации.jpg">
            <a:extLst>
              <a:ext uri="{FF2B5EF4-FFF2-40B4-BE49-F238E27FC236}">
                <a16:creationId xmlns:a16="http://schemas.microsoft.com/office/drawing/2014/main" id="{ACE8E368-6C8B-4C0C-AAFE-7605F09AA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49" r="2916"/>
          <a:stretch>
            <a:fillRect/>
          </a:stretch>
        </p:blipFill>
        <p:spPr bwMode="auto">
          <a:xfrm>
            <a:off x="107950" y="4679950"/>
            <a:ext cx="1905000" cy="208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819*410"/>
  <p:tag name="TABLE_ENDDRAG_RECT" val="39*95*819*41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51</TotalTime>
  <Words>607</Words>
  <Application>Microsoft Office PowerPoint</Application>
  <PresentationFormat>Широкоэкранный</PresentationFormat>
  <Paragraphs>130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Calibri</vt:lpstr>
      <vt:lpstr>Arial</vt:lpstr>
      <vt:lpstr>Calibri Light</vt:lpstr>
      <vt:lpstr>+mn-ea</vt:lpstr>
      <vt:lpstr>Wingdings</vt:lpstr>
      <vt:lpstr>Times New Roman</vt:lpstr>
      <vt:lpstr>Noto Serif CJK SC</vt:lpstr>
      <vt:lpstr>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Кафедра шахматного искусства и компьютерной математики</dc:title>
  <dc:creator>Евгений Стариков</dc:creator>
  <cp:lastModifiedBy>Голубин Алексей Вячеславович</cp:lastModifiedBy>
  <cp:revision>208</cp:revision>
  <cp:lastPrinted>2025-03-10T07:02:45Z</cp:lastPrinted>
  <dcterms:created xsi:type="dcterms:W3CDTF">2020-03-04T10:50:54Z</dcterms:created>
  <dcterms:modified xsi:type="dcterms:W3CDTF">2026-05-14T11:12:01Z</dcterms:modified>
</cp:coreProperties>
</file>