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36" r:id="rId3"/>
    <p:sldId id="330" r:id="rId4"/>
    <p:sldId id="334" r:id="rId5"/>
    <p:sldId id="326" r:id="rId6"/>
    <p:sldId id="327" r:id="rId7"/>
    <p:sldId id="328" r:id="rId8"/>
    <p:sldId id="329" r:id="rId9"/>
    <p:sldId id="32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уля" initials="м" lastIdx="2" clrIdx="0">
    <p:extLst>
      <p:ext uri="{19B8F6BF-5375-455C-9EA6-DF929625EA0E}">
        <p15:presenceInfo xmlns:p15="http://schemas.microsoft.com/office/powerpoint/2012/main" userId="маму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DDF0FF"/>
    <a:srgbClr val="DE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7EB6-4236-4F5B-B201-7E3554FFD856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9536-F5F3-4F08-82EC-E5D8F643B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8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0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7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0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moais@usue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82548"/>
              </p:ext>
            </p:extLst>
          </p:nvPr>
        </p:nvGraphicFramePr>
        <p:xfrm>
          <a:off x="942975" y="1693960"/>
          <a:ext cx="10897713" cy="1271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7713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1179335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02.03.03 Математическое обеспечение и администрирование информационных систем 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(Разработка и администрирование информационных систем)</a:t>
                      </a: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1" y="3404108"/>
            <a:ext cx="2926334" cy="29263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7803" y="3156137"/>
            <a:ext cx="7684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Стариков Евгений Николаевич</a:t>
            </a:r>
          </a:p>
          <a:p>
            <a:r>
              <a:rPr lang="ru-RU" i="1" dirty="0"/>
              <a:t>Кандидат экономических наук, доцент</a:t>
            </a:r>
          </a:p>
          <a:p>
            <a:r>
              <a:rPr lang="ru-RU" i="1" dirty="0"/>
              <a:t>Зам. зав. кафедрой шахматного искусства и компьютерной математики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478" y="4329234"/>
            <a:ext cx="475529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78" y="4980115"/>
            <a:ext cx="475529" cy="475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478" y="5630996"/>
            <a:ext cx="475529" cy="475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6758" y="4343098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283-10-37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6758" y="4974186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>
                <a:hlinkClick r:id="rId7"/>
              </a:rPr>
              <a:t>moais@usue.ru</a:t>
            </a:r>
            <a:endParaRPr lang="ru-RU" alt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6758" y="5545594"/>
            <a:ext cx="6686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62, ауд. 476</a:t>
            </a:r>
          </a:p>
          <a:p>
            <a:r>
              <a:rPr lang="ru-RU" i="1" dirty="0"/>
              <a:t>Кафедра шахматного искусства и компьютерной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3670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483BFA23-391C-415F-ACC6-1B8982AE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9063"/>
            <a:ext cx="946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60D0E3B4-3230-46AE-A1EE-2656A8F5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376363"/>
            <a:ext cx="100250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b="1">
              <a:solidFill>
                <a:srgbClr val="0060AA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13D134A-AE91-4474-A710-3E7A1388C46D}"/>
              </a:ext>
            </a:extLst>
          </p:cNvPr>
          <p:cNvSpPr txBox="1">
            <a:spLocks/>
          </p:cNvSpPr>
          <p:nvPr/>
        </p:nvSpPr>
        <p:spPr>
          <a:xfrm>
            <a:off x="3182938" y="654050"/>
            <a:ext cx="8140700" cy="13319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31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Шахматная школа </a:t>
            </a:r>
            <a:r>
              <a:rPr lang="ru-RU" sz="31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УрГЭУ</a:t>
            </a:r>
            <a:r>
              <a:rPr lang="ru-RU" sz="31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имени А.Е. Карпова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AB28884-DB53-4C53-93D8-3E094F0DAB3A}"/>
              </a:ext>
            </a:extLst>
          </p:cNvPr>
          <p:cNvSpPr/>
          <p:nvPr/>
        </p:nvSpPr>
        <p:spPr>
          <a:xfrm>
            <a:off x="3362325" y="1611313"/>
            <a:ext cx="7535863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0AA"/>
                </a:solidFill>
                <a:ea typeface="+mj-ea"/>
                <a:cs typeface="Calibri" panose="020F0502020204030204" pitchFamily="34" charset="0"/>
              </a:rPr>
              <a:t>Заведующим кафедрой </a:t>
            </a:r>
            <a:r>
              <a:rPr lang="ru-RU" b="1" dirty="0">
                <a:ea typeface="+mj-ea"/>
                <a:cs typeface="Calibri" panose="020F0502020204030204" pitchFamily="34" charset="0"/>
              </a:rPr>
              <a:t>Шахматного искусства и компьютерной математики </a:t>
            </a:r>
            <a:r>
              <a:rPr lang="ru-RU" b="1" dirty="0" err="1">
                <a:ea typeface="+mj-ea"/>
                <a:cs typeface="Calibri" panose="020F0502020204030204" pitchFamily="34" charset="0"/>
              </a:rPr>
              <a:t>УрГЭУ</a:t>
            </a:r>
            <a:r>
              <a:rPr lang="ru-RU" b="1" dirty="0">
                <a:solidFill>
                  <a:srgbClr val="0060AA"/>
                </a:solidFill>
                <a:ea typeface="+mj-ea"/>
                <a:cs typeface="Calibri" panose="020F0502020204030204" pitchFamily="34" charset="0"/>
              </a:rPr>
              <a:t> и научным руководителем </a:t>
            </a:r>
            <a:r>
              <a:rPr lang="ru-RU" b="1" dirty="0">
                <a:ea typeface="+mj-ea"/>
                <a:cs typeface="Calibri" panose="020F0502020204030204" pitchFamily="34" charset="0"/>
              </a:rPr>
              <a:t>Шахматной школы </a:t>
            </a:r>
            <a:r>
              <a:rPr lang="ru-RU" b="1" dirty="0" err="1">
                <a:ea typeface="+mj-ea"/>
                <a:cs typeface="Calibri" panose="020F0502020204030204" pitchFamily="34" charset="0"/>
              </a:rPr>
              <a:t>УрГЭУ</a:t>
            </a:r>
            <a:r>
              <a:rPr lang="ru-RU" b="1" dirty="0">
                <a:ea typeface="+mj-ea"/>
                <a:cs typeface="Calibri" panose="020F0502020204030204" pitchFamily="34" charset="0"/>
              </a:rPr>
              <a:t> </a:t>
            </a:r>
            <a:r>
              <a:rPr lang="ru-RU" dirty="0"/>
              <a:t>является </a:t>
            </a:r>
            <a:r>
              <a:rPr lang="ru-RU" b="1" dirty="0">
                <a:solidFill>
                  <a:srgbClr val="0060AA"/>
                </a:solidFill>
              </a:rPr>
              <a:t>Анатолий Евгеньевич Карпов</a:t>
            </a:r>
            <a:r>
              <a:rPr lang="ru-RU" dirty="0"/>
              <a:t>, двенадцатый чемпион мира по шахматам (1975—1985), Депутат </a:t>
            </a:r>
            <a:r>
              <a:rPr lang="ru-RU"/>
              <a:t>Государственной Думы</a:t>
            </a:r>
          </a:p>
          <a:p>
            <a:pPr algn="ctr">
              <a:defRPr/>
            </a:pPr>
            <a:r>
              <a:rPr lang="ru-RU"/>
              <a:t>Федерального </a:t>
            </a:r>
            <a:r>
              <a:rPr lang="ru-RU" dirty="0"/>
              <a:t>Собрания РФ</a:t>
            </a:r>
          </a:p>
        </p:txBody>
      </p:sp>
      <p:pic>
        <p:nvPicPr>
          <p:cNvPr id="6150" name="Рисунок 6">
            <a:extLst>
              <a:ext uri="{FF2B5EF4-FFF2-40B4-BE49-F238E27FC236}">
                <a16:creationId xmlns:a16="http://schemas.microsoft.com/office/drawing/2014/main" id="{AA4BE8CD-B9D0-4814-8606-D257A534B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1611313"/>
            <a:ext cx="40116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3">
            <a:extLst>
              <a:ext uri="{FF2B5EF4-FFF2-40B4-BE49-F238E27FC236}">
                <a16:creationId xmlns:a16="http://schemas.microsoft.com/office/drawing/2014/main" id="{F592A81A-7317-44B4-8255-F73DDEA6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436938"/>
            <a:ext cx="52070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4">
            <a:extLst>
              <a:ext uri="{FF2B5EF4-FFF2-40B4-BE49-F238E27FC236}">
                <a16:creationId xmlns:a16="http://schemas.microsoft.com/office/drawing/2014/main" id="{3D120234-C0EB-4A74-9860-0AE17CA5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436938"/>
            <a:ext cx="203993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Подзаголовок 2">
            <a:extLst>
              <a:ext uri="{FF2B5EF4-FFF2-40B4-BE49-F238E27FC236}">
                <a16:creationId xmlns:a16="http://schemas.microsoft.com/office/drawing/2014/main" id="{0A813F6A-4F4E-4340-8038-27F4E4E9CC25}"/>
              </a:ext>
            </a:extLst>
          </p:cNvPr>
          <p:cNvSpPr txBox="1">
            <a:spLocks/>
          </p:cNvSpPr>
          <p:nvPr/>
        </p:nvSpPr>
        <p:spPr bwMode="auto">
          <a:xfrm>
            <a:off x="1227138" y="303213"/>
            <a:ext cx="10820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экономический университет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9511" y="1814118"/>
            <a:ext cx="1082992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КАФЕДРА ШАХМАТНОГО ИСКУССТВА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 КОМПЬЮТЕРНОЙ МАТЕМАТИКИ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AF1462-1767-4513-B107-9BBC8D731496}"/>
              </a:ext>
            </a:extLst>
          </p:cNvPr>
          <p:cNvSpPr/>
          <p:nvPr/>
        </p:nvSpPr>
        <p:spPr>
          <a:xfrm>
            <a:off x="240656" y="3165911"/>
            <a:ext cx="31525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Сотрудники кафедры: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3 профессора 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(доктора технических и физико-математических наук)</a:t>
            </a:r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19 доцентов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(кандидаты физико-математических, технических, экономических и педагогических наук)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C6DBFF-A10F-49A8-A6DC-F7ECB250C015}"/>
              </a:ext>
            </a:extLst>
          </p:cNvPr>
          <p:cNvSpPr/>
          <p:nvPr/>
        </p:nvSpPr>
        <p:spPr>
          <a:xfrm>
            <a:off x="9010650" y="3336498"/>
            <a:ext cx="2830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B050"/>
                </a:solidFill>
              </a:rPr>
              <a:t>Количество студентов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программы </a:t>
            </a:r>
            <a:r>
              <a:rPr lang="ru-RU" altLang="ru-RU" dirty="0" err="1"/>
              <a:t>бакалавриата</a:t>
            </a:r>
            <a:endParaRPr lang="ru-RU" altLang="ru-RU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направления подготовки </a:t>
            </a:r>
            <a:r>
              <a:rPr lang="ru-RU" altLang="ru-RU" dirty="0">
                <a:solidFill>
                  <a:srgbClr val="0060AA"/>
                </a:solidFill>
              </a:rPr>
              <a:t>02.03.03 Математическое обеспечение и администрирование </a:t>
            </a:r>
            <a:r>
              <a:rPr lang="ru-RU" altLang="ru-RU" dirty="0"/>
              <a:t>информационных систем </a:t>
            </a:r>
            <a:r>
              <a:rPr lang="ru-RU" altLang="ru-RU" b="1" dirty="0">
                <a:solidFill>
                  <a:srgbClr val="0070C0"/>
                </a:solidFill>
              </a:rPr>
              <a:t>150 человек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122110"/>
            <a:ext cx="710565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4"/>
            <a:ext cx="10023764" cy="61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5926" y="1267191"/>
            <a:ext cx="6671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СТРАТЕГИЧЕСКИЕ ПАРТНЕРЫ КАФЕДРЫ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079" y="2525248"/>
            <a:ext cx="529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Финансы, страхование, торговля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1073" y="2228103"/>
            <a:ext cx="4913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Промышленные предприятия</a:t>
            </a:r>
          </a:p>
        </p:txBody>
      </p:sp>
      <p:pic>
        <p:nvPicPr>
          <p:cNvPr id="21" name="Picture 2" descr="G:\X-files\2020-03-04_Презентация\УрО РА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8804" b="14000"/>
          <a:stretch>
            <a:fillRect/>
          </a:stretch>
        </p:blipFill>
        <p:spPr bwMode="auto">
          <a:xfrm>
            <a:off x="326060" y="1699075"/>
            <a:ext cx="5101910" cy="8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577382" y="1701901"/>
            <a:ext cx="42513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математики и механики</a:t>
            </a:r>
          </a:p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2" y="2996952"/>
            <a:ext cx="1485409" cy="1399048"/>
          </a:xfrm>
          <a:prstGeom prst="rect">
            <a:avLst/>
          </a:prstGeom>
        </p:spPr>
      </p:pic>
      <p:pic>
        <p:nvPicPr>
          <p:cNvPr id="23" name="Picture 4" descr="G:\X-files\2020-03-04_Презентация\Сбербан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3" y="3054602"/>
            <a:ext cx="1845716" cy="12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47" y="3094537"/>
            <a:ext cx="1676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G:\X-files\2020-03-04_Презентация\НПО автомати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7596" r="6958" b="21123"/>
          <a:stretch>
            <a:fillRect/>
          </a:stretch>
        </p:blipFill>
        <p:spPr bwMode="auto">
          <a:xfrm>
            <a:off x="8080230" y="2625829"/>
            <a:ext cx="3705087" cy="6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28" y="3325732"/>
            <a:ext cx="1979701" cy="6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44" y="3126804"/>
            <a:ext cx="2218480" cy="15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09" y="2348232"/>
            <a:ext cx="1676736" cy="114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">
            <a:extLst>
              <a:ext uri="{FF2B5EF4-FFF2-40B4-BE49-F238E27FC236}">
                <a16:creationId xmlns:a16="http://schemas.microsoft.com/office/drawing/2014/main" id="{47356070-CC24-4AFA-B8FF-DEDB9EA381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32" y="3485080"/>
            <a:ext cx="3018438" cy="18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0E8A341-B0AE-4B69-9CCF-4DDB5F140BCF}"/>
              </a:ext>
            </a:extLst>
          </p:cNvPr>
          <p:cNvSpPr/>
          <p:nvPr/>
        </p:nvSpPr>
        <p:spPr>
          <a:xfrm>
            <a:off x="1430121" y="4324044"/>
            <a:ext cx="2916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60AA"/>
                </a:solidFill>
              </a:rPr>
              <a:t>IT</a:t>
            </a:r>
            <a:r>
              <a:rPr lang="ru-RU" sz="2800" b="1" u="sng" dirty="0">
                <a:solidFill>
                  <a:srgbClr val="0060AA"/>
                </a:solidFill>
              </a:rPr>
              <a:t>, разработка ПО</a:t>
            </a:r>
          </a:p>
        </p:txBody>
      </p:sp>
      <p:pic>
        <p:nvPicPr>
          <p:cNvPr id="33" name="Рисунок 2">
            <a:extLst>
              <a:ext uri="{FF2B5EF4-FFF2-40B4-BE49-F238E27FC236}">
                <a16:creationId xmlns:a16="http://schemas.microsoft.com/office/drawing/2014/main" id="{7BBC4960-265C-4683-BF15-78BB1E397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9" y="4926621"/>
            <a:ext cx="2749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G:\X-files\2020-03-04_Презентация\Тандем.jpg">
            <a:extLst>
              <a:ext uri="{FF2B5EF4-FFF2-40B4-BE49-F238E27FC236}">
                <a16:creationId xmlns:a16="http://schemas.microsoft.com/office/drawing/2014/main" id="{0BFDED04-A0E2-4BAA-996C-DF4BEDE6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21" y="5133543"/>
            <a:ext cx="194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5">
            <a:extLst>
              <a:ext uri="{FF2B5EF4-FFF2-40B4-BE49-F238E27FC236}">
                <a16:creationId xmlns:a16="http://schemas.microsoft.com/office/drawing/2014/main" id="{0D0871D5-EDAE-42EB-9F1B-A56690E7C7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9" y="5732030"/>
            <a:ext cx="27622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E403B20-6381-4E4D-AB85-697D7302FF8B}"/>
              </a:ext>
            </a:extLst>
          </p:cNvPr>
          <p:cNvSpPr/>
          <p:nvPr/>
        </p:nvSpPr>
        <p:spPr>
          <a:xfrm>
            <a:off x="7011734" y="4731072"/>
            <a:ext cx="4313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Связь, телекоммуникации</a:t>
            </a:r>
          </a:p>
        </p:txBody>
      </p:sp>
      <p:pic>
        <p:nvPicPr>
          <p:cNvPr id="38" name="Рисунок 7">
            <a:extLst>
              <a:ext uri="{FF2B5EF4-FFF2-40B4-BE49-F238E27FC236}">
                <a16:creationId xmlns:a16="http://schemas.microsoft.com/office/drawing/2014/main" id="{85A198A5-344D-493D-BF04-B24C25FE15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24" y="5637007"/>
            <a:ext cx="2415788" cy="7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9">
            <a:extLst>
              <a:ext uri="{FF2B5EF4-FFF2-40B4-BE49-F238E27FC236}">
                <a16:creationId xmlns:a16="http://schemas.microsoft.com/office/drawing/2014/main" id="{DE80BC64-36C5-4636-B787-B739D957EB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94" y="5565951"/>
            <a:ext cx="1022394" cy="9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10">
            <a:extLst>
              <a:ext uri="{FF2B5EF4-FFF2-40B4-BE49-F238E27FC236}">
                <a16:creationId xmlns:a16="http://schemas.microsoft.com/office/drawing/2014/main" id="{407F5EDF-6CEC-4640-8D0A-4420B67AC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09" y="5170152"/>
            <a:ext cx="2443083" cy="8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4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524" y="1327046"/>
            <a:ext cx="1128531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altLang="ru-RU" sz="3000" b="1" dirty="0">
                <a:solidFill>
                  <a:srgbClr val="00B050"/>
                </a:solidFill>
              </a:rPr>
              <a:t>РУКОВОДИТЕЛИ ОСНОВНОЙ ПРОФЕССИОНАЛЬНОЙ ОБРАЗОВАТЕЛЬНОЙ ПРОГРАММЫ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6" y="1909107"/>
            <a:ext cx="19335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58" y="2077383"/>
            <a:ext cx="14065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70" y="1836498"/>
            <a:ext cx="1974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55" y="4046447"/>
            <a:ext cx="36099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Стариков Евгений Николаевич 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Зам. зав. кафедрой 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Кандидат экономических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dirty="0"/>
              <a:t>moais@usue.ru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5063" y="4046448"/>
            <a:ext cx="41618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Ефимов Константин Сергеевич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Доцент кафедры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шахматного искусства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Кандидат физико-математических наук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dirty="0"/>
              <a:t>efimoks@usue.ru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6778" y="4046448"/>
            <a:ext cx="35147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Воронов Михаил Петрович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Доцент кафедры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Кандидат технических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dirty="0"/>
              <a:t>mstrk@yandex.ru</a:t>
            </a:r>
          </a:p>
        </p:txBody>
      </p:sp>
    </p:spTree>
    <p:extLst>
      <p:ext uri="{BB962C8B-B14F-4D97-AF65-F5344CB8AC3E}">
        <p14:creationId xmlns:p14="http://schemas.microsoft.com/office/powerpoint/2010/main" val="307680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3970" y="3883698"/>
            <a:ext cx="3330847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профессиональные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задачи выпускника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27675" y="2761323"/>
            <a:ext cx="6096000" cy="762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развитие новых областей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 методов применения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вычислительной техники </a:t>
            </a:r>
          </a:p>
        </p:txBody>
      </p:sp>
      <p:sp>
        <p:nvSpPr>
          <p:cNvPr id="10" name="Овал 9"/>
          <p:cNvSpPr/>
          <p:nvPr/>
        </p:nvSpPr>
        <p:spPr>
          <a:xfrm>
            <a:off x="795665" y="2438314"/>
            <a:ext cx="2919277" cy="1338611"/>
          </a:xfrm>
          <a:prstGeom prst="ellipse">
            <a:avLst/>
          </a:prstGeom>
          <a:noFill/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" y="3440646"/>
            <a:ext cx="1303791" cy="7498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9157" y="2161139"/>
            <a:ext cx="274286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разработка 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администрирование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информационных систем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327" y="1914352"/>
            <a:ext cx="2938527" cy="13595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2732" y="1944053"/>
            <a:ext cx="731583" cy="6889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72" y="2239782"/>
            <a:ext cx="823889" cy="8238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228068" y="4330499"/>
            <a:ext cx="32072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организация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математического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обеспечения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информационных систем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3720" y="5103186"/>
            <a:ext cx="2938527" cy="13595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785456" y="5370775"/>
            <a:ext cx="2315056" cy="762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разработка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концепций 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технических заданий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33336" y="4525135"/>
            <a:ext cx="2005677" cy="762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обеспечение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информационной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безопасности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407" y="4238612"/>
            <a:ext cx="2938527" cy="13595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349" y="4238612"/>
            <a:ext cx="2938527" cy="135952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293505" y="2642567"/>
            <a:ext cx="28791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применение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современного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математического аппарата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8068" y="2431239"/>
            <a:ext cx="2944623" cy="13595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4315" y="5954957"/>
            <a:ext cx="841321" cy="8657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3" y="5081051"/>
            <a:ext cx="691680" cy="6916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1670" y="5268889"/>
            <a:ext cx="951058" cy="762066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 flipV="1">
            <a:off x="6008515" y="3393203"/>
            <a:ext cx="1" cy="38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664817" y="3523968"/>
            <a:ext cx="457905" cy="35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64817" y="4603014"/>
            <a:ext cx="457905" cy="24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978086" y="3537808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042248" y="4632507"/>
            <a:ext cx="388709" cy="30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020590" y="4674043"/>
            <a:ext cx="0" cy="35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0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407577" y="4877806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03834" y="2987364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7577" y="1650161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16923" y="4886092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6924" y="1671578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5747" y="2987363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2501" y="3046822"/>
            <a:ext cx="2056846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выпускник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будет уметь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18" y="3699883"/>
            <a:ext cx="1259852" cy="1190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33774" y="1863503"/>
            <a:ext cx="31168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проектировать и производить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программный продукт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9042" y="3167124"/>
            <a:ext cx="2464008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моделировать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прикладные процессы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6923" y="5043081"/>
            <a:ext cx="3350597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разрабатывать политику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информационной безопасности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15015" y="1857988"/>
            <a:ext cx="6096000" cy="541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использовать современные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информационные технологии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0987" y="5034794"/>
            <a:ext cx="3307187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создавать и администрировать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информационные системы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64423" y="3196837"/>
            <a:ext cx="2986010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использовать методы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системного моделирования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8D834FD-1DCE-401C-91B1-970879CBF0A1}"/>
              </a:ext>
            </a:extLst>
          </p:cNvPr>
          <p:cNvCxnSpPr/>
          <p:nvPr/>
        </p:nvCxnSpPr>
        <p:spPr>
          <a:xfrm flipH="1" flipV="1">
            <a:off x="4508629" y="2633270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7D3CD5C-AD90-4A3D-8F73-502BDA105E9F}"/>
              </a:ext>
            </a:extLst>
          </p:cNvPr>
          <p:cNvCxnSpPr>
            <a:cxnSpLocks/>
          </p:cNvCxnSpPr>
          <p:nvPr/>
        </p:nvCxnSpPr>
        <p:spPr>
          <a:xfrm flipV="1">
            <a:off x="6686026" y="2585444"/>
            <a:ext cx="444616" cy="33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2E72AFE-71B5-4BA7-865C-9F1BEA9C8B1D}"/>
              </a:ext>
            </a:extLst>
          </p:cNvPr>
          <p:cNvCxnSpPr>
            <a:cxnSpLocks/>
          </p:cNvCxnSpPr>
          <p:nvPr/>
        </p:nvCxnSpPr>
        <p:spPr>
          <a:xfrm flipH="1" flipV="1">
            <a:off x="3969455" y="3467360"/>
            <a:ext cx="453482" cy="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B956ECD-F69A-45F3-A200-29B66500F8D6}"/>
              </a:ext>
            </a:extLst>
          </p:cNvPr>
          <p:cNvCxnSpPr>
            <a:cxnSpLocks/>
          </p:cNvCxnSpPr>
          <p:nvPr/>
        </p:nvCxnSpPr>
        <p:spPr>
          <a:xfrm flipH="1">
            <a:off x="4457240" y="4120233"/>
            <a:ext cx="405351" cy="317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CA9C9F4-CA74-46EB-A4BC-CCE9229B3DA2}"/>
              </a:ext>
            </a:extLst>
          </p:cNvPr>
          <p:cNvCxnSpPr>
            <a:cxnSpLocks/>
          </p:cNvCxnSpPr>
          <p:nvPr/>
        </p:nvCxnSpPr>
        <p:spPr>
          <a:xfrm flipV="1">
            <a:off x="7312772" y="3445793"/>
            <a:ext cx="4659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CAB61B5-5D9C-44D1-B3EC-782DA8374F19}"/>
              </a:ext>
            </a:extLst>
          </p:cNvPr>
          <p:cNvCxnSpPr>
            <a:cxnSpLocks/>
          </p:cNvCxnSpPr>
          <p:nvPr/>
        </p:nvCxnSpPr>
        <p:spPr>
          <a:xfrm>
            <a:off x="6971482" y="4146722"/>
            <a:ext cx="392819" cy="29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3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7701" y="1457197"/>
            <a:ext cx="8302209" cy="47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B050"/>
                </a:solidFill>
              </a:rPr>
              <a:t>ОБЛАСТЬ ПРОФЕССИОНАЛЬНОЙ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938" y="2039574"/>
            <a:ext cx="364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Бизнес-структуры, </a:t>
            </a:r>
            <a:r>
              <a:rPr lang="ru-RU" b="1" dirty="0"/>
              <a:t>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5666" y="2455528"/>
            <a:ext cx="411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Органы управления </a:t>
            </a:r>
            <a:r>
              <a:rPr lang="ru-RU" dirty="0"/>
              <a:t>разных уровней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5694" y="3256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Научно-исследовательские центры, проектные</a:t>
            </a:r>
            <a:br>
              <a:rPr lang="ru-RU" dirty="0"/>
            </a:br>
            <a:r>
              <a:rPr lang="ru-RU" dirty="0"/>
              <a:t>и </a:t>
            </a:r>
            <a:r>
              <a:rPr lang="ru-RU" b="1" dirty="0"/>
              <a:t>научно-производственные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0265" y="4334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Организации сферы связи,</a:t>
            </a:r>
          </a:p>
          <a:p>
            <a:pPr algn="ctr"/>
            <a:r>
              <a:rPr lang="ru-RU" dirty="0"/>
              <a:t> информационных и коммуникационных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27551" y="5411938"/>
            <a:ext cx="100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ВУЗы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4" y="299227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18260" r="11175" b="3387"/>
          <a:stretch/>
        </p:blipFill>
        <p:spPr>
          <a:xfrm>
            <a:off x="290280" y="3389586"/>
            <a:ext cx="3877673" cy="30402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4354" y="3370823"/>
            <a:ext cx="7684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Мартьянова Ирина Евгеньевна</a:t>
            </a:r>
          </a:p>
          <a:p>
            <a:r>
              <a:rPr lang="ru-RU" i="1" dirty="0"/>
              <a:t>начальник управления по приему и </a:t>
            </a:r>
            <a:r>
              <a:rPr lang="ru-RU" i="1" dirty="0" err="1"/>
              <a:t>довузовской</a:t>
            </a:r>
            <a:r>
              <a:rPr lang="ru-RU" i="1" dirty="0"/>
              <a:t> подготовке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4472998"/>
            <a:ext cx="475013" cy="4750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4163" y="4431085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257 02 27; +7 (343) 283 12 13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22" y="5095326"/>
            <a:ext cx="474045" cy="4750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04163" y="5095326"/>
            <a:ext cx="22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/>
              <a:t>Pr-com@usue.ru</a:t>
            </a:r>
            <a:endParaRPr lang="ru-RU" alt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5704775"/>
            <a:ext cx="478917" cy="478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0332" y="5759567"/>
            <a:ext cx="537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0AA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12499" y="2016256"/>
          <a:ext cx="9632614" cy="881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2614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848043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1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Приемная комиссия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097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479</Words>
  <Application>Microsoft Office PowerPoint</Application>
  <PresentationFormat>Широкоэкранный</PresentationFormat>
  <Paragraphs>112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ФГБОУ ВО «Уральский государственный экономический университет»</vt:lpstr>
      <vt:lpstr>Презентация PowerPoint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</vt:vector>
  </TitlesOfParts>
  <Company>УрГЭУ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Надеина Елена Анатольевна</dc:creator>
  <cp:lastModifiedBy>Евгений Стариков</cp:lastModifiedBy>
  <cp:revision>550</cp:revision>
  <dcterms:created xsi:type="dcterms:W3CDTF">2020-04-08T05:59:59Z</dcterms:created>
  <dcterms:modified xsi:type="dcterms:W3CDTF">2021-07-27T19:45:56Z</dcterms:modified>
</cp:coreProperties>
</file>