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4" r:id="rId2"/>
    <p:sldId id="336" r:id="rId3"/>
    <p:sldId id="330" r:id="rId4"/>
    <p:sldId id="332" r:id="rId5"/>
    <p:sldId id="327" r:id="rId6"/>
    <p:sldId id="326" r:id="rId7"/>
    <p:sldId id="333" r:id="rId8"/>
    <p:sldId id="334" r:id="rId9"/>
    <p:sldId id="335" r:id="rId10"/>
    <p:sldId id="328" r:id="rId11"/>
    <p:sldId id="329" r:id="rId12"/>
    <p:sldId id="32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уля" initials="м" lastIdx="2" clrIdx="0">
    <p:extLst>
      <p:ext uri="{19B8F6BF-5375-455C-9EA6-DF929625EA0E}">
        <p15:presenceInfo xmlns:p15="http://schemas.microsoft.com/office/powerpoint/2012/main" userId="мамул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A"/>
    <a:srgbClr val="DDF0FF"/>
    <a:srgbClr val="DE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37EB6-4236-4F5B-B201-7E3554FFD856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A9536-F5F3-4F08-82EC-E5D8F643B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8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0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97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0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8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1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0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3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4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9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8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8003-AE77-42B6-BD6F-B8505C658267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B4F2C-FAF8-4399-A4FE-897A25490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5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moais@usue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microsoft.com/office/2007/relationships/hdphoto" Target="../media/hdphoto1.wdp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kchas.ru/" TargetMode="External"/><Relationship Id="rId5" Type="http://schemas.openxmlformats.org/officeDocument/2006/relationships/hyperlink" Target="mailto:u2007u@yandex.ru" TargetMode="Externa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3"/>
            <a:ext cx="10023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325171"/>
              </p:ext>
            </p:extLst>
          </p:nvPr>
        </p:nvGraphicFramePr>
        <p:xfrm>
          <a:off x="649511" y="1693960"/>
          <a:ext cx="11191177" cy="1179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91177">
                  <a:extLst>
                    <a:ext uri="{9D8B030D-6E8A-4147-A177-3AD203B41FA5}">
                      <a16:colId xmlns:a16="http://schemas.microsoft.com/office/drawing/2014/main" val="1993476220"/>
                    </a:ext>
                  </a:extLst>
                </a:gridCol>
              </a:tblGrid>
              <a:tr h="1179335">
                <a:tc>
                  <a:txBody>
                    <a:bodyPr/>
                    <a:lstStyle/>
                    <a:p>
                      <a:pPr algn="ctr" eaLnBrk="1" fontAlgn="auto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3200" b="0" kern="1200" baseline="0" dirty="0">
                          <a:solidFill>
                            <a:srgbClr val="0060AA"/>
                          </a:solidFill>
                          <a:latin typeface="+mn-lt"/>
                          <a:ea typeface="+mn-ea"/>
                          <a:cs typeface="+mn-cs"/>
                        </a:rPr>
                        <a:t>38.04.05 Бизнес-информатика</a:t>
                      </a:r>
                    </a:p>
                    <a:p>
                      <a:pPr algn="ctr" eaLnBrk="1" fontAlgn="auto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3200" b="0" kern="1200" baseline="0" dirty="0">
                          <a:solidFill>
                            <a:srgbClr val="0060AA"/>
                          </a:solidFill>
                          <a:latin typeface="+mn-lt"/>
                          <a:ea typeface="+mn-ea"/>
                          <a:cs typeface="+mn-cs"/>
                        </a:rPr>
                        <a:t>(Интеллектуальное управление цифровыми предприятиями)</a:t>
                      </a:r>
                      <a:endParaRPr lang="ru-RU" sz="3200" b="0" kern="1200" baseline="0" dirty="0">
                        <a:solidFill>
                          <a:srgbClr val="0060AA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9859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11" y="3404108"/>
            <a:ext cx="2926334" cy="29263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27803" y="3156137"/>
            <a:ext cx="7684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60AA"/>
                </a:solidFill>
              </a:rPr>
              <a:t>Стариков Евгений Николаевич</a:t>
            </a:r>
          </a:p>
          <a:p>
            <a:r>
              <a:rPr lang="ru-RU" i="1" dirty="0"/>
              <a:t>Кандидат экономических наук, доцент</a:t>
            </a:r>
          </a:p>
          <a:p>
            <a:r>
              <a:rPr lang="ru-RU" i="1" dirty="0"/>
              <a:t>Зам. зав. кафедрой шахматного искусства и компьютерной математики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478" y="4329234"/>
            <a:ext cx="475529" cy="475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4478" y="4980115"/>
            <a:ext cx="475529" cy="4755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478" y="5630996"/>
            <a:ext cx="475529" cy="4755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96758" y="4343098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+7 (343) 283-10-37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6758" y="4974186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400" dirty="0">
                <a:hlinkClick r:id="rId7"/>
              </a:rPr>
              <a:t>moais@usue.ru</a:t>
            </a:r>
            <a:endParaRPr lang="ru-RU" alt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96758" y="5545594"/>
            <a:ext cx="6686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г. Екатеринбург, ФГБОУ ВО «</a:t>
            </a:r>
            <a:r>
              <a:rPr lang="ru-RU" dirty="0" err="1"/>
              <a:t>УрГЭУ</a:t>
            </a:r>
            <a:r>
              <a:rPr lang="ru-RU" dirty="0"/>
              <a:t>», ул. 8-е марта 62, ауд. 476</a:t>
            </a:r>
          </a:p>
          <a:p>
            <a:r>
              <a:rPr lang="ru-RU" i="1" dirty="0"/>
              <a:t>Кафедра шахматного искусства и компьютерной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3670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6407577" y="4877806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303834" y="2987364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07577" y="1650161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16923" y="4886092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14321" y="1670801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5747" y="2987363"/>
            <a:ext cx="3350597" cy="855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3"/>
            <a:ext cx="10023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2501" y="3046822"/>
            <a:ext cx="2056846" cy="790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выпускник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будет уметь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18" y="3699883"/>
            <a:ext cx="1259852" cy="11907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7237" y="1745172"/>
            <a:ext cx="3336427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знать платформы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 технологии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цифровой экономики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2985" y="3167124"/>
            <a:ext cx="2456122" cy="541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владеть средствами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новейших </a:t>
            </a:r>
            <a:r>
              <a:rPr lang="ru-RU" dirty="0" err="1"/>
              <a:t>фреймворк</a:t>
            </a:r>
            <a:r>
              <a:rPr lang="ru-RU" dirty="0"/>
              <a:t>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00334" y="5043081"/>
            <a:ext cx="2783774" cy="541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внедрять и поддерживать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инновационные проекты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56579" y="1715880"/>
            <a:ext cx="6096000" cy="762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осуществлять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 информационно-аналитическую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поддержку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12861" y="5034794"/>
            <a:ext cx="318343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управлять информационными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потоками организации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38146" y="3156773"/>
            <a:ext cx="228197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создавать цифровые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предприятия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8D834FD-1DCE-401C-91B1-970879CBF0A1}"/>
              </a:ext>
            </a:extLst>
          </p:cNvPr>
          <p:cNvCxnSpPr/>
          <p:nvPr/>
        </p:nvCxnSpPr>
        <p:spPr>
          <a:xfrm flipH="1" flipV="1">
            <a:off x="4508629" y="2633270"/>
            <a:ext cx="445017" cy="25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7D3CD5C-AD90-4A3D-8F73-502BDA105E9F}"/>
              </a:ext>
            </a:extLst>
          </p:cNvPr>
          <p:cNvCxnSpPr>
            <a:cxnSpLocks/>
          </p:cNvCxnSpPr>
          <p:nvPr/>
        </p:nvCxnSpPr>
        <p:spPr>
          <a:xfrm flipV="1">
            <a:off x="6686026" y="2585444"/>
            <a:ext cx="444616" cy="336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2E72AFE-71B5-4BA7-865C-9F1BEA9C8B1D}"/>
              </a:ext>
            </a:extLst>
          </p:cNvPr>
          <p:cNvCxnSpPr>
            <a:cxnSpLocks/>
          </p:cNvCxnSpPr>
          <p:nvPr/>
        </p:nvCxnSpPr>
        <p:spPr>
          <a:xfrm flipH="1" flipV="1">
            <a:off x="3969455" y="3467360"/>
            <a:ext cx="453482" cy="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B956ECD-F69A-45F3-A200-29B66500F8D6}"/>
              </a:ext>
            </a:extLst>
          </p:cNvPr>
          <p:cNvCxnSpPr>
            <a:cxnSpLocks/>
          </p:cNvCxnSpPr>
          <p:nvPr/>
        </p:nvCxnSpPr>
        <p:spPr>
          <a:xfrm flipH="1">
            <a:off x="4457240" y="4120233"/>
            <a:ext cx="405351" cy="317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ACA9C9F4-CA74-46EB-A4BC-CCE9229B3DA2}"/>
              </a:ext>
            </a:extLst>
          </p:cNvPr>
          <p:cNvCxnSpPr>
            <a:cxnSpLocks/>
          </p:cNvCxnSpPr>
          <p:nvPr/>
        </p:nvCxnSpPr>
        <p:spPr>
          <a:xfrm flipV="1">
            <a:off x="7312772" y="3445793"/>
            <a:ext cx="4659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7CAB61B5-5D9C-44D1-B3EC-782DA8374F19}"/>
              </a:ext>
            </a:extLst>
          </p:cNvPr>
          <p:cNvCxnSpPr>
            <a:cxnSpLocks/>
          </p:cNvCxnSpPr>
          <p:nvPr/>
        </p:nvCxnSpPr>
        <p:spPr>
          <a:xfrm>
            <a:off x="6971482" y="4146722"/>
            <a:ext cx="392819" cy="29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3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45242" y="1457197"/>
            <a:ext cx="7767126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00B050"/>
                </a:solidFill>
              </a:rPr>
              <a:t>ОБЛАСТЬ ПРОФЕССИОНАЛЬНОЙ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938" y="2039574"/>
            <a:ext cx="3643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Бизнес-структуры, </a:t>
            </a:r>
            <a:r>
              <a:rPr lang="ru-RU" b="1" dirty="0"/>
              <a:t>предприятия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25666" y="2455528"/>
            <a:ext cx="4115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Органы управления </a:t>
            </a:r>
            <a:r>
              <a:rPr lang="ru-RU" dirty="0"/>
              <a:t>разных уровней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95694" y="32563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/>
              <a:t>Научно-исследовательские центры, проектные</a:t>
            </a:r>
            <a:br>
              <a:rPr lang="ru-RU" dirty="0"/>
            </a:br>
            <a:r>
              <a:rPr lang="ru-RU" dirty="0"/>
              <a:t>и </a:t>
            </a:r>
            <a:r>
              <a:rPr lang="ru-RU" b="1" dirty="0"/>
              <a:t>научно-производственные организации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80265" y="43341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/>
              <a:t>Организации сферы связи,</a:t>
            </a:r>
          </a:p>
          <a:p>
            <a:pPr algn="ctr"/>
            <a:r>
              <a:rPr lang="ru-RU" dirty="0"/>
              <a:t> информационных и коммуникационных технологий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27551" y="5411938"/>
            <a:ext cx="1001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ВУЗы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4" y="2992271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8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" t="18260" r="11175" b="3387"/>
          <a:stretch/>
        </p:blipFill>
        <p:spPr>
          <a:xfrm>
            <a:off x="290280" y="3389586"/>
            <a:ext cx="3877673" cy="30402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94354" y="3370823"/>
            <a:ext cx="76843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60AA"/>
                </a:solidFill>
              </a:rPr>
              <a:t>Мартьянова Ирина Евгеньевна</a:t>
            </a:r>
          </a:p>
          <a:p>
            <a:r>
              <a:rPr lang="ru-RU" i="1" dirty="0"/>
              <a:t>начальник управления по приему и </a:t>
            </a:r>
            <a:r>
              <a:rPr lang="ru-RU" i="1" dirty="0" err="1"/>
              <a:t>довузовской</a:t>
            </a:r>
            <a:r>
              <a:rPr lang="ru-RU" i="1" dirty="0"/>
              <a:t> подготовке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54" y="4472998"/>
            <a:ext cx="475013" cy="4750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04163" y="4431085"/>
            <a:ext cx="5072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+7 (343) 257 02 27; +7 (343) 283 12 13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22" y="5095326"/>
            <a:ext cx="474045" cy="4750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04163" y="5095326"/>
            <a:ext cx="2299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2400" dirty="0"/>
              <a:t>Pr-com@usue.ru</a:t>
            </a:r>
            <a:endParaRPr lang="ru-RU" alt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54" y="5704775"/>
            <a:ext cx="478917" cy="4789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10332" y="5759567"/>
            <a:ext cx="537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г. Екатеринбург, ФГБОУ ВО «</a:t>
            </a:r>
            <a:r>
              <a:rPr lang="ru-RU" dirty="0" err="1"/>
              <a:t>УрГЭУ</a:t>
            </a:r>
            <a:r>
              <a:rPr lang="ru-RU" dirty="0"/>
              <a:t>», ул. 8-е марта 62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3"/>
            <a:ext cx="10023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60AA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12499" y="2016256"/>
          <a:ext cx="9632614" cy="881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32614">
                  <a:extLst>
                    <a:ext uri="{9D8B030D-6E8A-4147-A177-3AD203B41FA5}">
                      <a16:colId xmlns:a16="http://schemas.microsoft.com/office/drawing/2014/main" val="1993476220"/>
                    </a:ext>
                  </a:extLst>
                </a:gridCol>
              </a:tblGrid>
              <a:tr h="848043">
                <a:tc>
                  <a:txBody>
                    <a:bodyPr/>
                    <a:lstStyle/>
                    <a:p>
                      <a:pPr algn="ctr" eaLnBrk="1" fontAlgn="auto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3200" b="1" kern="1200" baseline="0" dirty="0">
                          <a:solidFill>
                            <a:srgbClr val="0060AA"/>
                          </a:solidFill>
                          <a:latin typeface="+mn-lt"/>
                          <a:ea typeface="+mn-ea"/>
                          <a:cs typeface="+mn-cs"/>
                        </a:rPr>
                        <a:t>Приемная комиссия</a:t>
                      </a:r>
                    </a:p>
                    <a:p>
                      <a:pPr algn="ctr" eaLnBrk="1" fontAlgn="auto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3200" b="0" kern="1200" baseline="0" dirty="0">
                        <a:solidFill>
                          <a:srgbClr val="0060AA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9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09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>
            <a:extLst>
              <a:ext uri="{FF2B5EF4-FFF2-40B4-BE49-F238E27FC236}">
                <a16:creationId xmlns:a16="http://schemas.microsoft.com/office/drawing/2014/main" id="{483BFA23-391C-415F-ACC6-1B8982AE4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9063"/>
            <a:ext cx="9461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>
            <a:extLst>
              <a:ext uri="{FF2B5EF4-FFF2-40B4-BE49-F238E27FC236}">
                <a16:creationId xmlns:a16="http://schemas.microsoft.com/office/drawing/2014/main" id="{60D0E3B4-3230-46AE-A1EE-2656A8F5C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1376363"/>
            <a:ext cx="100250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200" b="1">
              <a:solidFill>
                <a:srgbClr val="0060AA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13D134A-AE91-4474-A710-3E7A1388C46D}"/>
              </a:ext>
            </a:extLst>
          </p:cNvPr>
          <p:cNvSpPr txBox="1">
            <a:spLocks/>
          </p:cNvSpPr>
          <p:nvPr/>
        </p:nvSpPr>
        <p:spPr>
          <a:xfrm>
            <a:off x="3182938" y="654050"/>
            <a:ext cx="8140700" cy="133191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31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Шахматная школа </a:t>
            </a:r>
            <a:r>
              <a:rPr lang="ru-RU" sz="3100" b="1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УрГЭУ</a:t>
            </a:r>
            <a:r>
              <a:rPr lang="ru-RU" sz="31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 имени А.Е. Карпова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AB28884-DB53-4C53-93D8-3E094F0DAB3A}"/>
              </a:ext>
            </a:extLst>
          </p:cNvPr>
          <p:cNvSpPr/>
          <p:nvPr/>
        </p:nvSpPr>
        <p:spPr>
          <a:xfrm>
            <a:off x="3362325" y="1611313"/>
            <a:ext cx="7535863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60AA"/>
                </a:solidFill>
                <a:ea typeface="+mj-ea"/>
                <a:cs typeface="Calibri" panose="020F0502020204030204" pitchFamily="34" charset="0"/>
              </a:rPr>
              <a:t>Заведующим кафедрой </a:t>
            </a:r>
            <a:r>
              <a:rPr lang="ru-RU" b="1" dirty="0">
                <a:ea typeface="+mj-ea"/>
                <a:cs typeface="Calibri" panose="020F0502020204030204" pitchFamily="34" charset="0"/>
              </a:rPr>
              <a:t>Шахматного искусства и компьютерной математики </a:t>
            </a:r>
            <a:r>
              <a:rPr lang="ru-RU" b="1" dirty="0" err="1">
                <a:ea typeface="+mj-ea"/>
                <a:cs typeface="Calibri" panose="020F0502020204030204" pitchFamily="34" charset="0"/>
              </a:rPr>
              <a:t>УрГЭУ</a:t>
            </a:r>
            <a:r>
              <a:rPr lang="ru-RU" b="1" dirty="0">
                <a:solidFill>
                  <a:srgbClr val="0060AA"/>
                </a:solidFill>
                <a:ea typeface="+mj-ea"/>
                <a:cs typeface="Calibri" panose="020F0502020204030204" pitchFamily="34" charset="0"/>
              </a:rPr>
              <a:t> и научным руководителем </a:t>
            </a:r>
            <a:r>
              <a:rPr lang="ru-RU" b="1" dirty="0">
                <a:ea typeface="+mj-ea"/>
                <a:cs typeface="Calibri" panose="020F0502020204030204" pitchFamily="34" charset="0"/>
              </a:rPr>
              <a:t>Шахматной школы </a:t>
            </a:r>
            <a:r>
              <a:rPr lang="ru-RU" b="1" dirty="0" err="1">
                <a:ea typeface="+mj-ea"/>
                <a:cs typeface="Calibri" panose="020F0502020204030204" pitchFamily="34" charset="0"/>
              </a:rPr>
              <a:t>УрГЭУ</a:t>
            </a:r>
            <a:r>
              <a:rPr lang="ru-RU" b="1" dirty="0">
                <a:ea typeface="+mj-ea"/>
                <a:cs typeface="Calibri" panose="020F0502020204030204" pitchFamily="34" charset="0"/>
              </a:rPr>
              <a:t> </a:t>
            </a:r>
            <a:r>
              <a:rPr lang="ru-RU" dirty="0"/>
              <a:t>является </a:t>
            </a:r>
            <a:r>
              <a:rPr lang="ru-RU" b="1" dirty="0">
                <a:solidFill>
                  <a:srgbClr val="0060AA"/>
                </a:solidFill>
              </a:rPr>
              <a:t>Анатолий Евгеньевич Карпов</a:t>
            </a:r>
            <a:r>
              <a:rPr lang="ru-RU" dirty="0"/>
              <a:t>, двенадцатый чемпион мира по шахматам (1975—1985), Депутат </a:t>
            </a:r>
            <a:r>
              <a:rPr lang="ru-RU"/>
              <a:t>Государственной Думы</a:t>
            </a:r>
          </a:p>
          <a:p>
            <a:pPr algn="ctr">
              <a:defRPr/>
            </a:pPr>
            <a:r>
              <a:rPr lang="ru-RU"/>
              <a:t>Федерального </a:t>
            </a:r>
            <a:r>
              <a:rPr lang="ru-RU" dirty="0"/>
              <a:t>Собрания РФ</a:t>
            </a:r>
          </a:p>
        </p:txBody>
      </p:sp>
      <p:pic>
        <p:nvPicPr>
          <p:cNvPr id="6150" name="Рисунок 6">
            <a:extLst>
              <a:ext uri="{FF2B5EF4-FFF2-40B4-BE49-F238E27FC236}">
                <a16:creationId xmlns:a16="http://schemas.microsoft.com/office/drawing/2014/main" id="{AA4BE8CD-B9D0-4814-8606-D257A534B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38" y="1611313"/>
            <a:ext cx="401161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3">
            <a:extLst>
              <a:ext uri="{FF2B5EF4-FFF2-40B4-BE49-F238E27FC236}">
                <a16:creationId xmlns:a16="http://schemas.microsoft.com/office/drawing/2014/main" id="{F592A81A-7317-44B4-8255-F73DDEA6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436938"/>
            <a:ext cx="52070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4">
            <a:extLst>
              <a:ext uri="{FF2B5EF4-FFF2-40B4-BE49-F238E27FC236}">
                <a16:creationId xmlns:a16="http://schemas.microsoft.com/office/drawing/2014/main" id="{3D120234-C0EB-4A74-9860-0AE17CA5C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3436938"/>
            <a:ext cx="2039938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Подзаголовок 2">
            <a:extLst>
              <a:ext uri="{FF2B5EF4-FFF2-40B4-BE49-F238E27FC236}">
                <a16:creationId xmlns:a16="http://schemas.microsoft.com/office/drawing/2014/main" id="{0A813F6A-4F4E-4340-8038-27F4E4E9CC25}"/>
              </a:ext>
            </a:extLst>
          </p:cNvPr>
          <p:cNvSpPr txBox="1">
            <a:spLocks/>
          </p:cNvSpPr>
          <p:nvPr/>
        </p:nvSpPr>
        <p:spPr bwMode="auto">
          <a:xfrm>
            <a:off x="1227138" y="303213"/>
            <a:ext cx="10820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Уральский государственный экономический университет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287" y="116859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22595" y="1442422"/>
            <a:ext cx="1082992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0060AA"/>
                </a:solidFill>
              </a:rPr>
              <a:t>КАФЕДРА ШАХМАТНОГО ИСКУССТВА И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0060AA"/>
                </a:solidFill>
              </a:rPr>
              <a:t> КОМПЬЮТЕРНОЙ МАТЕМАТИКИ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AF1462-1767-4513-B107-9BBC8D731496}"/>
              </a:ext>
            </a:extLst>
          </p:cNvPr>
          <p:cNvSpPr/>
          <p:nvPr/>
        </p:nvSpPr>
        <p:spPr>
          <a:xfrm>
            <a:off x="326114" y="2864712"/>
            <a:ext cx="43398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Сотрудники кафедры: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3 профессора 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(доктора технических и физико-математических наук)</a:t>
            </a:r>
          </a:p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19 доцентов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(кандидаты физико-математических, технических, экономических и педагогических наук)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23" y="1788824"/>
            <a:ext cx="710565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5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4"/>
            <a:ext cx="10023764" cy="618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5926" y="1267191"/>
            <a:ext cx="6671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СТРАТЕГИЧЕСКИЕ ПАРТНЕРЫ КАФЕДРЫ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1079" y="2525248"/>
            <a:ext cx="529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u="sng" dirty="0">
                <a:solidFill>
                  <a:srgbClr val="0060AA"/>
                </a:solidFill>
              </a:rPr>
              <a:t>Финансы, страхование, торговля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11073" y="2228103"/>
            <a:ext cx="4913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u="sng" dirty="0">
                <a:solidFill>
                  <a:srgbClr val="0060AA"/>
                </a:solidFill>
              </a:rPr>
              <a:t>Промышленные предприятия</a:t>
            </a:r>
          </a:p>
        </p:txBody>
      </p:sp>
      <p:pic>
        <p:nvPicPr>
          <p:cNvPr id="21" name="Picture 2" descr="G:\X-files\2020-03-04_Презентация\УрО РА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1" t="8804" b="14000"/>
          <a:stretch>
            <a:fillRect/>
          </a:stretch>
        </p:blipFill>
        <p:spPr bwMode="auto">
          <a:xfrm>
            <a:off x="326060" y="1699075"/>
            <a:ext cx="5101910" cy="84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577382" y="1701901"/>
            <a:ext cx="42513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algn="just">
              <a:buFont typeface="Wingdings" panose="05000000000000000000" pitchFamily="2" charset="2"/>
              <a:buChar char="ü"/>
              <a:defRPr/>
            </a:pPr>
            <a:r>
              <a:rPr lang="ru-RU" b="1" kern="100" dirty="0">
                <a:solidFill>
                  <a:srgbClr val="002060"/>
                </a:solidFill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Институт математики и механики</a:t>
            </a:r>
          </a:p>
          <a:p>
            <a:pPr marL="174625" indent="-174625" algn="just">
              <a:buFont typeface="Wingdings" panose="05000000000000000000" pitchFamily="2" charset="2"/>
              <a:buChar char="ü"/>
              <a:defRPr/>
            </a:pPr>
            <a:r>
              <a:rPr lang="ru-RU" b="1" kern="100" dirty="0">
                <a:solidFill>
                  <a:srgbClr val="002060"/>
                </a:solidFill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Институт экономики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2" y="2996952"/>
            <a:ext cx="1485409" cy="1399048"/>
          </a:xfrm>
          <a:prstGeom prst="rect">
            <a:avLst/>
          </a:prstGeom>
        </p:spPr>
      </p:pic>
      <p:pic>
        <p:nvPicPr>
          <p:cNvPr id="23" name="Picture 4" descr="G:\X-files\2020-03-04_Презентация\Сбербан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53" y="3054602"/>
            <a:ext cx="1845716" cy="122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47" y="3094537"/>
            <a:ext cx="16767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G:\X-files\2020-03-04_Презентация\НПО автомати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17596" r="6958" b="21123"/>
          <a:stretch>
            <a:fillRect/>
          </a:stretch>
        </p:blipFill>
        <p:spPr bwMode="auto">
          <a:xfrm>
            <a:off x="8080230" y="2625829"/>
            <a:ext cx="3705087" cy="6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28" y="3325732"/>
            <a:ext cx="1979701" cy="67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244" y="3126804"/>
            <a:ext cx="2218480" cy="151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09" y="2348232"/>
            <a:ext cx="1676736" cy="114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">
            <a:extLst>
              <a:ext uri="{FF2B5EF4-FFF2-40B4-BE49-F238E27FC236}">
                <a16:creationId xmlns:a16="http://schemas.microsoft.com/office/drawing/2014/main" id="{47356070-CC24-4AFA-B8FF-DEDB9EA381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32" y="3485080"/>
            <a:ext cx="3018438" cy="181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0E8A341-B0AE-4B69-9CCF-4DDB5F140BCF}"/>
              </a:ext>
            </a:extLst>
          </p:cNvPr>
          <p:cNvSpPr/>
          <p:nvPr/>
        </p:nvSpPr>
        <p:spPr>
          <a:xfrm>
            <a:off x="1430121" y="4324044"/>
            <a:ext cx="2916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0060AA"/>
                </a:solidFill>
              </a:rPr>
              <a:t>IT</a:t>
            </a:r>
            <a:r>
              <a:rPr lang="ru-RU" sz="2800" b="1" u="sng" dirty="0">
                <a:solidFill>
                  <a:srgbClr val="0060AA"/>
                </a:solidFill>
              </a:rPr>
              <a:t>, разработка ПО</a:t>
            </a:r>
          </a:p>
        </p:txBody>
      </p:sp>
      <p:pic>
        <p:nvPicPr>
          <p:cNvPr id="33" name="Рисунок 2">
            <a:extLst>
              <a:ext uri="{FF2B5EF4-FFF2-40B4-BE49-F238E27FC236}">
                <a16:creationId xmlns:a16="http://schemas.microsoft.com/office/drawing/2014/main" id="{7BBC4960-265C-4683-BF15-78BB1E3978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9" y="4926621"/>
            <a:ext cx="27495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G:\X-files\2020-03-04_Презентация\Тандем.jpg">
            <a:extLst>
              <a:ext uri="{FF2B5EF4-FFF2-40B4-BE49-F238E27FC236}">
                <a16:creationId xmlns:a16="http://schemas.microsoft.com/office/drawing/2014/main" id="{0BFDED04-A0E2-4BAA-996C-DF4BEDE6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21" y="5133543"/>
            <a:ext cx="1943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5">
            <a:extLst>
              <a:ext uri="{FF2B5EF4-FFF2-40B4-BE49-F238E27FC236}">
                <a16:creationId xmlns:a16="http://schemas.microsoft.com/office/drawing/2014/main" id="{0D0871D5-EDAE-42EB-9F1B-A56690E7C7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9" y="5732030"/>
            <a:ext cx="27622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E403B20-6381-4E4D-AB85-697D7302FF8B}"/>
              </a:ext>
            </a:extLst>
          </p:cNvPr>
          <p:cNvSpPr/>
          <p:nvPr/>
        </p:nvSpPr>
        <p:spPr>
          <a:xfrm>
            <a:off x="7011734" y="4731072"/>
            <a:ext cx="4313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0060AA"/>
                </a:solidFill>
              </a:rPr>
              <a:t>Связь, телекоммуникации</a:t>
            </a:r>
          </a:p>
        </p:txBody>
      </p:sp>
      <p:pic>
        <p:nvPicPr>
          <p:cNvPr id="38" name="Рисунок 7">
            <a:extLst>
              <a:ext uri="{FF2B5EF4-FFF2-40B4-BE49-F238E27FC236}">
                <a16:creationId xmlns:a16="http://schemas.microsoft.com/office/drawing/2014/main" id="{85A198A5-344D-493D-BF04-B24C25FE15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24" y="5637007"/>
            <a:ext cx="2415788" cy="70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9">
            <a:extLst>
              <a:ext uri="{FF2B5EF4-FFF2-40B4-BE49-F238E27FC236}">
                <a16:creationId xmlns:a16="http://schemas.microsoft.com/office/drawing/2014/main" id="{DE80BC64-36C5-4636-B787-B739D957EB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94" y="5565951"/>
            <a:ext cx="1022394" cy="9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10">
            <a:extLst>
              <a:ext uri="{FF2B5EF4-FFF2-40B4-BE49-F238E27FC236}">
                <a16:creationId xmlns:a16="http://schemas.microsoft.com/office/drawing/2014/main" id="{407F5EDF-6CEC-4640-8D0A-4420B67AC56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09" y="5170152"/>
            <a:ext cx="2443083" cy="8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20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98630" y="3805026"/>
            <a:ext cx="2564355" cy="790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преимущества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обучения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63" y="5556698"/>
            <a:ext cx="1303791" cy="7498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32186" y="2410787"/>
            <a:ext cx="2524858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уникальная программа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8530" y="2835060"/>
            <a:ext cx="731583" cy="6889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941" y="2178388"/>
            <a:ext cx="823889" cy="82388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504293" y="5015652"/>
            <a:ext cx="3207207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изучение основных тенденций цифровой трансформации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321" y="4552950"/>
            <a:ext cx="3108571" cy="146361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63713" y="4911768"/>
            <a:ext cx="307853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участие в создании и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сопровождении технологий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 в области работы с данными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04058" y="2760215"/>
            <a:ext cx="288970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получение опыта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разработки корпоративных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информационных систем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334370" y="3002277"/>
            <a:ext cx="29946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научно – исследовательский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 потенциал 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739" y="3447250"/>
            <a:ext cx="841321" cy="86570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60" y="5683701"/>
            <a:ext cx="691680" cy="691680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 flipV="1">
            <a:off x="6008515" y="3393203"/>
            <a:ext cx="1" cy="383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7664817" y="3523968"/>
            <a:ext cx="457905" cy="359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664817" y="4603014"/>
            <a:ext cx="457905" cy="24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3978086" y="3537808"/>
            <a:ext cx="445017" cy="25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4060325" y="4574666"/>
            <a:ext cx="388709" cy="302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6192" y="1867671"/>
            <a:ext cx="3109229" cy="1438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5799" y="2460123"/>
            <a:ext cx="3109229" cy="1438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3281" y="4516257"/>
            <a:ext cx="3109229" cy="14387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860" y="2462743"/>
            <a:ext cx="3109229" cy="14387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6170" y="4726145"/>
            <a:ext cx="2389086" cy="183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77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E44ED853-54CB-E048-BC22-42771D10EDA3}"/>
              </a:ext>
            </a:extLst>
          </p:cNvPr>
          <p:cNvSpPr txBox="1">
            <a:spLocks/>
          </p:cNvSpPr>
          <p:nvPr/>
        </p:nvSpPr>
        <p:spPr>
          <a:xfrm>
            <a:off x="869042" y="1376793"/>
            <a:ext cx="100237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60A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7524" y="1327046"/>
            <a:ext cx="1128531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altLang="ru-RU" sz="3000" b="1" dirty="0">
                <a:solidFill>
                  <a:srgbClr val="00B050"/>
                </a:solidFill>
              </a:rPr>
              <a:t>РУКОВОДИТЕЛИ ОСНОВНОЙ ПРОФЕССИОНАЛЬНОЙ ОБРАЗОВАТЕЛЬНОЙ ПРОГРАММЫ</a:t>
            </a:r>
          </a:p>
        </p:txBody>
      </p:sp>
      <p:pic>
        <p:nvPicPr>
          <p:cNvPr id="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56" y="1909107"/>
            <a:ext cx="193357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370" y="1836498"/>
            <a:ext cx="19748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255" y="4046447"/>
            <a:ext cx="360997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60AA"/>
                </a:solidFill>
                <a:latin typeface="+mj-lt"/>
                <a:ea typeface="+mj-ea"/>
                <a:cs typeface="+mj-cs"/>
              </a:rPr>
              <a:t>Стариков Евгений Николаевич 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Должность: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Зам. зав. кафедрой шахматного искусства и компьютерной математики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Ученая степень: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Кандидат экономических наук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Ученое звание: </a:t>
            </a:r>
            <a:r>
              <a:rPr lang="ru-RU" dirty="0"/>
              <a:t>Доцент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E-</a:t>
            </a:r>
            <a:r>
              <a:rPr lang="ru-RU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mail</a:t>
            </a: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dirty="0"/>
              <a:t>moais@usue.ru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75063" y="4046448"/>
            <a:ext cx="416183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srgbClr val="0060AA"/>
                </a:solidFill>
                <a:latin typeface="+mj-lt"/>
                <a:ea typeface="+mj-ea"/>
                <a:cs typeface="+mj-cs"/>
              </a:rPr>
              <a:t>Часовских</a:t>
            </a:r>
            <a:r>
              <a:rPr lang="ru-RU" b="1" dirty="0">
                <a:solidFill>
                  <a:srgbClr val="0060AA"/>
                </a:solidFill>
                <a:latin typeface="+mj-lt"/>
                <a:ea typeface="+mj-ea"/>
                <a:cs typeface="+mj-cs"/>
              </a:rPr>
              <a:t> Виктор Петрович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Должность: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dirty="0"/>
              <a:t>Профессор кафедры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dirty="0"/>
              <a:t>шахматного искусства 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dirty="0"/>
              <a:t>компьютерной математики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Ученая степень: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dirty="0"/>
              <a:t>Доктор технических наук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Ученое звание: </a:t>
            </a:r>
            <a:r>
              <a:rPr lang="ru-RU" sz="1700" dirty="0"/>
              <a:t>Профессор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E-</a:t>
            </a:r>
            <a:r>
              <a:rPr lang="ru-RU" sz="1700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mail</a:t>
            </a:r>
            <a:r>
              <a:rPr lang="ru-RU" sz="17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</a:t>
            </a:r>
            <a:r>
              <a:rPr lang="ru-RU" sz="1700" b="1" dirty="0">
                <a:solidFill>
                  <a:srgbClr val="0060AA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700" dirty="0">
                <a:hlinkClick r:id="rId5"/>
              </a:rPr>
              <a:t>u2007u@yandex.ru</a:t>
            </a:r>
            <a:endParaRPr lang="en-US" sz="17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dirty="0">
                <a:solidFill>
                  <a:srgbClr val="00B050"/>
                </a:solidFill>
              </a:rPr>
              <a:t>Сайт:</a:t>
            </a:r>
            <a:r>
              <a:rPr lang="ru-RU" sz="1700" dirty="0"/>
              <a:t>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http://vikchas.ru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26778" y="4046448"/>
            <a:ext cx="351472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60AA"/>
                </a:solidFill>
                <a:latin typeface="+mj-lt"/>
                <a:ea typeface="+mj-ea"/>
                <a:cs typeface="+mj-cs"/>
              </a:rPr>
              <a:t>Воронов Михаил Петрович 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Должность: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Доцент кафедры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шахматного искусства и компьютерной математики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Ученая степень: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Кандидат технических наук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Ученое звание: </a:t>
            </a:r>
            <a:r>
              <a:rPr lang="ru-RU" dirty="0"/>
              <a:t>Доцент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E-</a:t>
            </a:r>
            <a:r>
              <a:rPr lang="ru-RU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mail</a:t>
            </a:r>
            <a:r>
              <a:rPr lang="ru-RU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ru-RU" dirty="0"/>
              <a:t>mstrk@yandex.ru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9803" y="2055880"/>
            <a:ext cx="1589708" cy="19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0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59632" y="1386616"/>
            <a:ext cx="4232249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0B050"/>
                </a:solidFill>
                <a:latin typeface="Calibri" panose="020F0502020204030204"/>
              </a:rPr>
              <a:t>Основные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учебные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курсы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4984" y="1852886"/>
            <a:ext cx="9139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Технологии искусственного интеллекта и кибербезопасность цифрового предприятия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94984" y="2267960"/>
            <a:ext cx="4535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Системы поддержки принятия решений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94984" y="2683034"/>
            <a:ext cx="4524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Технологии обработки Больших Данных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94984" y="3098108"/>
            <a:ext cx="8211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Экспертные системы в управлении рисками на цифровом предприятии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71087" y="3513182"/>
            <a:ext cx="8239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Основы интеллектуального управления цифровым предприятием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71087" y="3935422"/>
            <a:ext cx="3828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Алгоритмы машинного обучения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0766" y="456453"/>
            <a:ext cx="7108368" cy="41362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9F549D-5008-4469-B75C-BF2633F2E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30" y="4087561"/>
            <a:ext cx="4756050" cy="26930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5C331F-1E16-4D96-A941-C4E6898DB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" y="4337334"/>
            <a:ext cx="5002138" cy="24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3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3153" y="1264140"/>
            <a:ext cx="109251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alibri" panose="020F0502020204030204"/>
              </a:rPr>
              <a:t>Системы управление данными в интеллектуальных информационных системах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3080" y="2218247"/>
            <a:ext cx="7982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научно-педагогическая школа профессора Виктора Петровича </a:t>
            </a:r>
            <a:r>
              <a:rPr lang="ru-RU" b="1" dirty="0" err="1">
                <a:solidFill>
                  <a:srgbClr val="00B050"/>
                </a:solidFill>
              </a:rPr>
              <a:t>Часовских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9511" y="2682968"/>
            <a:ext cx="8108950" cy="36086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Calibri" panose="020F0502020204030204"/>
              </a:rPr>
              <a:t>Исследовательские программы: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dirty="0"/>
              <a:t>разработка теории защиты идентификационных данных криптосистемами, основанной на РС- и БХЧ-кодах и преобразованиях Фурье-Галуа-Клиффорда;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dirty="0" err="1"/>
              <a:t>блокчейн</a:t>
            </a:r>
            <a:r>
              <a:rPr lang="ru-RU" dirty="0"/>
              <a:t> как информационная технология;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dirty="0"/>
              <a:t>технологии искусственного интеллекта в управление цифровым предприятием</a:t>
            </a:r>
          </a:p>
          <a:p>
            <a:pPr algn="ctr"/>
            <a:endParaRPr lang="ru-RU" i="1" dirty="0">
              <a:solidFill>
                <a:srgbClr val="0060AA"/>
              </a:solidFill>
            </a:endParaRPr>
          </a:p>
          <a:p>
            <a:pPr algn="ctr"/>
            <a:r>
              <a:rPr lang="ru-RU" i="1" dirty="0">
                <a:solidFill>
                  <a:srgbClr val="0060AA"/>
                </a:solidFill>
              </a:rPr>
              <a:t>Премии Губернатора Свердловской области </a:t>
            </a:r>
          </a:p>
          <a:p>
            <a:pPr algn="ctr"/>
            <a:r>
              <a:rPr lang="ru-RU" dirty="0"/>
              <a:t>в сфере информационных технологий за </a:t>
            </a:r>
            <a:r>
              <a:rPr lang="en-US" dirty="0"/>
              <a:t>2015 </a:t>
            </a:r>
            <a:r>
              <a:rPr lang="ru-RU" dirty="0"/>
              <a:t>и 2020 годах </a:t>
            </a:r>
          </a:p>
          <a:p>
            <a:pPr algn="ctr"/>
            <a:r>
              <a:rPr lang="ru-RU" dirty="0">
                <a:solidFill>
                  <a:srgbClr val="0060AA"/>
                </a:solidFill>
              </a:rPr>
              <a:t>«За выдающийся вклад в развитие научных исследований </a:t>
            </a:r>
          </a:p>
          <a:p>
            <a:pPr algn="ctr"/>
            <a:r>
              <a:rPr lang="ru-RU" dirty="0">
                <a:solidFill>
                  <a:srgbClr val="0060AA"/>
                </a:solidFill>
              </a:rPr>
              <a:t> в сфере информационных технологий» </a:t>
            </a:r>
          </a:p>
          <a:p>
            <a:pPr algn="ctr"/>
            <a:r>
              <a:rPr lang="ru-RU" dirty="0"/>
              <a:t>(Указ от 15.12.2015 г. № 615 – УГ и Указ от 13.11.2020 г. № 608 – УГ)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ru-RU" sz="105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934" y="3336687"/>
            <a:ext cx="2540754" cy="20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8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924" y="198870"/>
            <a:ext cx="1002376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60AA"/>
                </a:solidFill>
              </a:rPr>
              <a:t>ФГБОУ ВО «Уральский государственный экономический университет»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1" y="198870"/>
            <a:ext cx="946169" cy="1258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2322" y="1458693"/>
            <a:ext cx="10678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70C0"/>
                </a:solidFill>
              </a:rPr>
              <a:t>Цифровая обработка изображений и распознавание образов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84475" y="2058389"/>
            <a:ext cx="7982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B050"/>
                </a:solidFill>
              </a:rPr>
              <a:t>научно-педагогическая школа профессора Валерия Григорьевича </a:t>
            </a:r>
            <a:r>
              <a:rPr lang="ru-RU" b="1" dirty="0" err="1">
                <a:solidFill>
                  <a:srgbClr val="00B050"/>
                </a:solidFill>
              </a:rPr>
              <a:t>Лабунца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9511" y="2487683"/>
            <a:ext cx="810895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Исследовательская программа:</a:t>
            </a:r>
          </a:p>
          <a:p>
            <a:pPr lvl="0" algn="just">
              <a:defRPr/>
            </a:pPr>
            <a:r>
              <a:rPr lang="ru-RU" dirty="0">
                <a:solidFill>
                  <a:prstClr val="black"/>
                </a:solidFill>
              </a:rPr>
              <a:t>Разработка теории быстрых многопараметрических ортогональных преобразований с крипто-ключами с целью создания методов анализа, обработки и технологий передачи с повышенной информационной безопасностью больших объемов цифровых видеоданных.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11" y="4143321"/>
            <a:ext cx="2042337" cy="20545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05002" y="4227601"/>
            <a:ext cx="4549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prstClr val="black"/>
                </a:solidFill>
              </a:rPr>
              <a:t>грант РФФИ-№19-29-09022 (2020-2022 год)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91973" y="4640192"/>
            <a:ext cx="61758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60AA"/>
                </a:solidFill>
              </a:rPr>
              <a:t>Премия Губернатора Свердловской области </a:t>
            </a:r>
          </a:p>
          <a:p>
            <a:pPr algn="ctr"/>
            <a:r>
              <a:rPr lang="ru-RU" dirty="0"/>
              <a:t>в сфере информационных технологий в 2020 году </a:t>
            </a:r>
          </a:p>
          <a:p>
            <a:pPr algn="ctr"/>
            <a:r>
              <a:rPr lang="ru-RU" dirty="0">
                <a:solidFill>
                  <a:srgbClr val="0060AA"/>
                </a:solidFill>
              </a:rPr>
              <a:t>«За выдающийся вклад в развитие научных исследований</a:t>
            </a:r>
          </a:p>
          <a:p>
            <a:pPr algn="ctr"/>
            <a:r>
              <a:rPr lang="ru-RU" dirty="0">
                <a:solidFill>
                  <a:srgbClr val="0060AA"/>
                </a:solidFill>
              </a:rPr>
              <a:t> в сфере информационных технологий» </a:t>
            </a:r>
          </a:p>
          <a:p>
            <a:pPr algn="ctr"/>
            <a:r>
              <a:rPr lang="ru-RU" dirty="0"/>
              <a:t>(Указ от 13.11.2020 г. № 608 – УГ)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0" y="3260680"/>
            <a:ext cx="2898450" cy="261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55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701</Words>
  <Application>Microsoft Office PowerPoint</Application>
  <PresentationFormat>Широкоэкранный</PresentationFormat>
  <Paragraphs>135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Тема Office</vt:lpstr>
      <vt:lpstr>ФГБОУ ВО «Уральский государственный экономический университет»</vt:lpstr>
      <vt:lpstr>Презентация PowerPoint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  <vt:lpstr>ФГБОУ ВО «Уральский государственный экономический университет»</vt:lpstr>
    </vt:vector>
  </TitlesOfParts>
  <Company>УрГЭУ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Надеина Елена Анатольевна</dc:creator>
  <cp:lastModifiedBy>Евгений Стариков</cp:lastModifiedBy>
  <cp:revision>569</cp:revision>
  <dcterms:created xsi:type="dcterms:W3CDTF">2020-04-08T05:59:59Z</dcterms:created>
  <dcterms:modified xsi:type="dcterms:W3CDTF">2021-07-27T19:45:39Z</dcterms:modified>
</cp:coreProperties>
</file>