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4" r:id="rId2"/>
    <p:sldId id="330" r:id="rId3"/>
    <p:sldId id="333" r:id="rId4"/>
    <p:sldId id="334" r:id="rId5"/>
    <p:sldId id="326" r:id="rId6"/>
    <p:sldId id="327" r:id="rId7"/>
    <p:sldId id="328" r:id="rId8"/>
    <p:sldId id="329" r:id="rId9"/>
    <p:sldId id="32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уля" initials="м" lastIdx="2" clrIdx="0">
    <p:extLst>
      <p:ext uri="{19B8F6BF-5375-455C-9EA6-DF929625EA0E}">
        <p15:presenceInfo xmlns:p15="http://schemas.microsoft.com/office/powerpoint/2012/main" userId="мамул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DDF0FF"/>
    <a:srgbClr val="DE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37EB6-4236-4F5B-B201-7E3554FFD856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9536-F5F3-4F08-82EC-E5D8F643B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8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0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7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0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8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1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0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4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8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8003-AE77-42B6-BD6F-B8505C658267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5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moais@usue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82548"/>
              </p:ext>
            </p:extLst>
          </p:nvPr>
        </p:nvGraphicFramePr>
        <p:xfrm>
          <a:off x="942975" y="1693960"/>
          <a:ext cx="10897713" cy="1271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97713">
                  <a:extLst>
                    <a:ext uri="{9D8B030D-6E8A-4147-A177-3AD203B41FA5}">
                      <a16:colId xmlns:a16="http://schemas.microsoft.com/office/drawing/2014/main" val="1993476220"/>
                    </a:ext>
                  </a:extLst>
                </a:gridCol>
              </a:tblGrid>
              <a:tr h="1179335">
                <a:tc>
                  <a:txBody>
                    <a:bodyPr/>
                    <a:lstStyle/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0" kern="1200" baseline="0" dirty="0">
                          <a:solidFill>
                            <a:srgbClr val="0060AA"/>
                          </a:solidFill>
                          <a:latin typeface="+mn-lt"/>
                          <a:ea typeface="+mn-ea"/>
                          <a:cs typeface="+mn-cs"/>
                        </a:rPr>
                        <a:t>02.03.03 Математическое обеспечение и администрирование информационных систем </a:t>
                      </a:r>
                    </a:p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0" kern="1200" baseline="0" dirty="0">
                          <a:solidFill>
                            <a:srgbClr val="0060AA"/>
                          </a:solidFill>
                          <a:latin typeface="+mn-lt"/>
                          <a:ea typeface="+mn-ea"/>
                          <a:cs typeface="+mn-cs"/>
                        </a:rPr>
                        <a:t>(Разработка и администрирование информационных систем)</a:t>
                      </a:r>
                      <a:endParaRPr lang="ru-RU" sz="3200" b="0" kern="1200" baseline="0" dirty="0">
                        <a:solidFill>
                          <a:srgbClr val="0060AA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859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1" y="3404108"/>
            <a:ext cx="2926334" cy="29263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27803" y="3156137"/>
            <a:ext cx="7684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0AA"/>
                </a:solidFill>
              </a:rPr>
              <a:t>Стариков Евгений Николаевич</a:t>
            </a:r>
          </a:p>
          <a:p>
            <a:r>
              <a:rPr lang="ru-RU" i="1" dirty="0"/>
              <a:t>Кандидат экономических наук, доцент</a:t>
            </a:r>
          </a:p>
          <a:p>
            <a:r>
              <a:rPr lang="ru-RU" i="1" dirty="0"/>
              <a:t>Зав. кафедрой шахматного искусства и компьютерной математики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478" y="4329234"/>
            <a:ext cx="475529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478" y="4980115"/>
            <a:ext cx="475529" cy="475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478" y="5630996"/>
            <a:ext cx="475529" cy="4755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96758" y="4343098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(343) 283-10-37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6758" y="4974186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dirty="0">
                <a:hlinkClick r:id="rId7"/>
              </a:rPr>
              <a:t>moais@usue.ru</a:t>
            </a:r>
            <a:endParaRPr lang="ru-RU" alt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96758" y="5545594"/>
            <a:ext cx="6686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г. Екатеринбург, ФГБОУ ВО «</a:t>
            </a:r>
            <a:r>
              <a:rPr lang="ru-RU" dirty="0" err="1"/>
              <a:t>УрГЭУ</a:t>
            </a:r>
            <a:r>
              <a:rPr lang="ru-RU" dirty="0"/>
              <a:t>», ул. 8-е марта 62, ауд. 476</a:t>
            </a:r>
          </a:p>
          <a:p>
            <a:r>
              <a:rPr lang="ru-RU" i="1" dirty="0"/>
              <a:t>Кафедра шахматного искусства и компьютерной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3670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9511" y="1814118"/>
            <a:ext cx="1082992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60AA"/>
                </a:solidFill>
              </a:rPr>
              <a:t>КАФЕДРА ШАХМАТНОГО ИСКУССТВА 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60AA"/>
                </a:solidFill>
              </a:rPr>
              <a:t> КОМПЬЮТЕРНОЙ МАТЕМАТИКИ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AF1462-1767-4513-B107-9BBC8D731496}"/>
              </a:ext>
            </a:extLst>
          </p:cNvPr>
          <p:cNvSpPr/>
          <p:nvPr/>
        </p:nvSpPr>
        <p:spPr>
          <a:xfrm>
            <a:off x="240656" y="3165911"/>
            <a:ext cx="31525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Сотрудники кафедры: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3 профессора 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(доктора технических и физико-математических наук)</a:t>
            </a:r>
          </a:p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19 доцентов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(кандидаты физико-математических, технических, экономических и педагогических наук)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C6DBFF-A10F-49A8-A6DC-F7ECB250C015}"/>
              </a:ext>
            </a:extLst>
          </p:cNvPr>
          <p:cNvSpPr/>
          <p:nvPr/>
        </p:nvSpPr>
        <p:spPr>
          <a:xfrm>
            <a:off x="9010650" y="3336498"/>
            <a:ext cx="2830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B050"/>
                </a:solidFill>
              </a:rPr>
              <a:t>Количество студентов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/>
              <a:t>программы </a:t>
            </a:r>
            <a:r>
              <a:rPr lang="ru-RU" altLang="ru-RU" dirty="0" err="1"/>
              <a:t>бакалавриата</a:t>
            </a:r>
            <a:endParaRPr lang="ru-RU" altLang="ru-RU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/>
              <a:t>направления подготовки </a:t>
            </a:r>
            <a:r>
              <a:rPr lang="ru-RU" altLang="ru-RU" dirty="0">
                <a:solidFill>
                  <a:srgbClr val="0060AA"/>
                </a:solidFill>
              </a:rPr>
              <a:t>02.03.03 Математическое обеспечение и администрирование </a:t>
            </a:r>
            <a:r>
              <a:rPr lang="ru-RU" altLang="ru-RU" dirty="0"/>
              <a:t>информационных систем </a:t>
            </a:r>
            <a:r>
              <a:rPr lang="ru-RU" altLang="ru-RU" b="1" dirty="0">
                <a:solidFill>
                  <a:srgbClr val="0070C0"/>
                </a:solidFill>
              </a:rPr>
              <a:t>150 человек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2122110"/>
            <a:ext cx="710565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182938" y="1145882"/>
            <a:ext cx="8140020" cy="133191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31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Шахматная школа </a:t>
            </a:r>
            <a:r>
              <a:rPr lang="ru-RU" sz="31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УрГЭУ</a:t>
            </a:r>
            <a:r>
              <a:rPr lang="ru-RU" sz="31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имени А.Е. Карпова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57638" y="2190062"/>
            <a:ext cx="7535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60A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Научным руководителем </a:t>
            </a:r>
            <a:r>
              <a:rPr lang="ru-RU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Шахматной школы </a:t>
            </a:r>
            <a:r>
              <a:rPr lang="ru-RU" b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УрГЭУ</a:t>
            </a:r>
            <a:r>
              <a:rPr lang="ru-RU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dirty="0"/>
              <a:t>является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60AA"/>
                </a:solidFill>
              </a:rPr>
              <a:t>Анатолий Евгеньевич Карпов</a:t>
            </a:r>
            <a:r>
              <a:rPr lang="ru-RU" dirty="0"/>
              <a:t>, двенадцатый чемпион мира по шахматам </a:t>
            </a:r>
            <a:endParaRPr lang="en-US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(1975—1985), Депутат Государственной Думы Федерального Собрания РФ</a:t>
            </a:r>
          </a:p>
        </p:txBody>
      </p:sp>
      <p:pic>
        <p:nvPicPr>
          <p:cNvPr id="2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254" y="2073099"/>
            <a:ext cx="4011907" cy="244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384" y="3779021"/>
            <a:ext cx="5206791" cy="2957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803" y="3790824"/>
            <a:ext cx="2039431" cy="29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2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4"/>
            <a:ext cx="10023764" cy="61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5926" y="1267191"/>
            <a:ext cx="6671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СТРАТЕГИЧЕСКИЕ ПАРТНЕРЫ КАФЕДРЫ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079" y="2525248"/>
            <a:ext cx="529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0060AA"/>
                </a:solidFill>
              </a:rPr>
              <a:t>Финансы, страхование, торговля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11073" y="2228103"/>
            <a:ext cx="4913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0060AA"/>
                </a:solidFill>
              </a:rPr>
              <a:t>Промышленные предприятия</a:t>
            </a:r>
          </a:p>
        </p:txBody>
      </p:sp>
      <p:pic>
        <p:nvPicPr>
          <p:cNvPr id="21" name="Picture 2" descr="G:\X-files\2020-03-04_Презентация\УрО РА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1" t="8804" b="14000"/>
          <a:stretch>
            <a:fillRect/>
          </a:stretch>
        </p:blipFill>
        <p:spPr bwMode="auto">
          <a:xfrm>
            <a:off x="326060" y="1699075"/>
            <a:ext cx="5101910" cy="84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577382" y="1701901"/>
            <a:ext cx="42513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anose="05000000000000000000" pitchFamily="2" charset="2"/>
              <a:buChar char="ü"/>
              <a:defRPr/>
            </a:pPr>
            <a:r>
              <a:rPr lang="ru-RU" b="1" kern="100" dirty="0">
                <a:solidFill>
                  <a:srgbClr val="002060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Институт математики и механики</a:t>
            </a:r>
          </a:p>
          <a:p>
            <a:pPr marL="174625" indent="-174625" algn="just">
              <a:buFont typeface="Wingdings" panose="05000000000000000000" pitchFamily="2" charset="2"/>
              <a:buChar char="ü"/>
              <a:defRPr/>
            </a:pPr>
            <a:r>
              <a:rPr lang="ru-RU" b="1" kern="100" dirty="0">
                <a:solidFill>
                  <a:srgbClr val="002060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Институт экономики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2" y="2996952"/>
            <a:ext cx="1485409" cy="1399048"/>
          </a:xfrm>
          <a:prstGeom prst="rect">
            <a:avLst/>
          </a:prstGeom>
        </p:spPr>
      </p:pic>
      <p:pic>
        <p:nvPicPr>
          <p:cNvPr id="23" name="Picture 4" descr="G:\X-files\2020-03-04_Презентация\Сбербан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53" y="3054602"/>
            <a:ext cx="1845716" cy="122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47" y="3094537"/>
            <a:ext cx="16767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G:\X-files\2020-03-04_Презентация\НПО автомати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7596" r="6958" b="21123"/>
          <a:stretch>
            <a:fillRect/>
          </a:stretch>
        </p:blipFill>
        <p:spPr bwMode="auto">
          <a:xfrm>
            <a:off x="8080230" y="2625829"/>
            <a:ext cx="3705087" cy="6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28" y="3325732"/>
            <a:ext cx="1979701" cy="6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244" y="3126804"/>
            <a:ext cx="2218480" cy="15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09" y="2348232"/>
            <a:ext cx="1676736" cy="114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">
            <a:extLst>
              <a:ext uri="{FF2B5EF4-FFF2-40B4-BE49-F238E27FC236}">
                <a16:creationId xmlns:a16="http://schemas.microsoft.com/office/drawing/2014/main" id="{47356070-CC24-4AFA-B8FF-DEDB9EA381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32" y="3485080"/>
            <a:ext cx="3018438" cy="18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0E8A341-B0AE-4B69-9CCF-4DDB5F140BCF}"/>
              </a:ext>
            </a:extLst>
          </p:cNvPr>
          <p:cNvSpPr/>
          <p:nvPr/>
        </p:nvSpPr>
        <p:spPr>
          <a:xfrm>
            <a:off x="1430121" y="4324044"/>
            <a:ext cx="2916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0060AA"/>
                </a:solidFill>
              </a:rPr>
              <a:t>IT</a:t>
            </a:r>
            <a:r>
              <a:rPr lang="ru-RU" sz="2800" b="1" u="sng" dirty="0">
                <a:solidFill>
                  <a:srgbClr val="0060AA"/>
                </a:solidFill>
              </a:rPr>
              <a:t>, разработка ПО</a:t>
            </a:r>
          </a:p>
        </p:txBody>
      </p:sp>
      <p:pic>
        <p:nvPicPr>
          <p:cNvPr id="33" name="Рисунок 2">
            <a:extLst>
              <a:ext uri="{FF2B5EF4-FFF2-40B4-BE49-F238E27FC236}">
                <a16:creationId xmlns:a16="http://schemas.microsoft.com/office/drawing/2014/main" id="{7BBC4960-265C-4683-BF15-78BB1E397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9" y="4926621"/>
            <a:ext cx="27495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G:\X-files\2020-03-04_Презентация\Тандем.jpg">
            <a:extLst>
              <a:ext uri="{FF2B5EF4-FFF2-40B4-BE49-F238E27FC236}">
                <a16:creationId xmlns:a16="http://schemas.microsoft.com/office/drawing/2014/main" id="{0BFDED04-A0E2-4BAA-996C-DF4BEDE6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21" y="5133543"/>
            <a:ext cx="1943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5">
            <a:extLst>
              <a:ext uri="{FF2B5EF4-FFF2-40B4-BE49-F238E27FC236}">
                <a16:creationId xmlns:a16="http://schemas.microsoft.com/office/drawing/2014/main" id="{0D0871D5-EDAE-42EB-9F1B-A56690E7C7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9" y="5732030"/>
            <a:ext cx="27622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E403B20-6381-4E4D-AB85-697D7302FF8B}"/>
              </a:ext>
            </a:extLst>
          </p:cNvPr>
          <p:cNvSpPr/>
          <p:nvPr/>
        </p:nvSpPr>
        <p:spPr>
          <a:xfrm>
            <a:off x="7011734" y="4731072"/>
            <a:ext cx="4313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0060AA"/>
                </a:solidFill>
              </a:rPr>
              <a:t>Связь, телекоммуникации</a:t>
            </a:r>
          </a:p>
        </p:txBody>
      </p:sp>
      <p:pic>
        <p:nvPicPr>
          <p:cNvPr id="38" name="Рисунок 7">
            <a:extLst>
              <a:ext uri="{FF2B5EF4-FFF2-40B4-BE49-F238E27FC236}">
                <a16:creationId xmlns:a16="http://schemas.microsoft.com/office/drawing/2014/main" id="{85A198A5-344D-493D-BF04-B24C25FE15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24" y="5637007"/>
            <a:ext cx="2415788" cy="70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9">
            <a:extLst>
              <a:ext uri="{FF2B5EF4-FFF2-40B4-BE49-F238E27FC236}">
                <a16:creationId xmlns:a16="http://schemas.microsoft.com/office/drawing/2014/main" id="{DE80BC64-36C5-4636-B787-B739D957EB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94" y="5565951"/>
            <a:ext cx="1022394" cy="9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10">
            <a:extLst>
              <a:ext uri="{FF2B5EF4-FFF2-40B4-BE49-F238E27FC236}">
                <a16:creationId xmlns:a16="http://schemas.microsoft.com/office/drawing/2014/main" id="{407F5EDF-6CEC-4640-8D0A-4420B67AC5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09" y="5170152"/>
            <a:ext cx="2443083" cy="8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44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524" y="1327046"/>
            <a:ext cx="1128531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altLang="ru-RU" sz="3000" b="1" dirty="0">
                <a:solidFill>
                  <a:srgbClr val="00B050"/>
                </a:solidFill>
              </a:rPr>
              <a:t>РУКОВОДИТЕЛИ ОСНОВНОЙ ПРОФЕССИОНАЛЬНОЙ ОБРАЗОВАТЕЛЬНОЙ ПРОГРАММЫ</a:t>
            </a:r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56" y="1909107"/>
            <a:ext cx="193357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58" y="2077383"/>
            <a:ext cx="140652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70" y="1836498"/>
            <a:ext cx="19748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255" y="4046447"/>
            <a:ext cx="36099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Стариков Евгений Николаевич 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Должность: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Заведующий кафедрой шахматного искусства и компьютерной математики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Ученая степень: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Кандидат экономических наук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Ученое звание: </a:t>
            </a:r>
            <a:r>
              <a:rPr lang="ru-RU" dirty="0"/>
              <a:t>Доцент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dirty="0"/>
              <a:t>moais@usue.ru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75063" y="4046448"/>
            <a:ext cx="41618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Ефимов Константин Сергеевич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Должность: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Доцент кафедры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шахматного искусства 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компьютерной математики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Ученая степень: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Кандидат физико-математических наук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Ученое звание: </a:t>
            </a:r>
            <a:r>
              <a:rPr lang="ru-RU" dirty="0"/>
              <a:t>Доцент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dirty="0"/>
              <a:t>efimoks@usue.ru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26778" y="4046448"/>
            <a:ext cx="35147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Воронов Михаил Петрович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Должность: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Доцент кафедры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шахматного искусства и компьютерной математики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Ученая степень: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Кандидат технических наук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Ученое звание: </a:t>
            </a:r>
            <a:r>
              <a:rPr lang="ru-RU" dirty="0"/>
              <a:t>Доцент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ru-RU" dirty="0"/>
              <a:t>mstrk@yandex.ru</a:t>
            </a:r>
          </a:p>
        </p:txBody>
      </p:sp>
    </p:spTree>
    <p:extLst>
      <p:ext uri="{BB962C8B-B14F-4D97-AF65-F5344CB8AC3E}">
        <p14:creationId xmlns:p14="http://schemas.microsoft.com/office/powerpoint/2010/main" val="307680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33970" y="3883698"/>
            <a:ext cx="3330847" cy="79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профессиональные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задачи выпускника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827675" y="2761323"/>
            <a:ext cx="6096000" cy="762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развитие новых областей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 методов применения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вычислительной техники </a:t>
            </a:r>
          </a:p>
        </p:txBody>
      </p:sp>
      <p:sp>
        <p:nvSpPr>
          <p:cNvPr id="10" name="Овал 9"/>
          <p:cNvSpPr/>
          <p:nvPr/>
        </p:nvSpPr>
        <p:spPr>
          <a:xfrm>
            <a:off x="795665" y="2438314"/>
            <a:ext cx="2919277" cy="1338611"/>
          </a:xfrm>
          <a:prstGeom prst="ellipse">
            <a:avLst/>
          </a:prstGeom>
          <a:noFill/>
          <a:ln w="190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1" y="3440646"/>
            <a:ext cx="1303791" cy="7498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49157" y="2161139"/>
            <a:ext cx="274286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разработка и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администрирование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информационных систем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327" y="1914352"/>
            <a:ext cx="2938527" cy="13595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2732" y="1944053"/>
            <a:ext cx="731583" cy="6889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472" y="2239782"/>
            <a:ext cx="823889" cy="8238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228068" y="4330499"/>
            <a:ext cx="32072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организация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математического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обеспечения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информационных систем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3720" y="5103186"/>
            <a:ext cx="2938527" cy="13595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785456" y="5370775"/>
            <a:ext cx="2315056" cy="762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разработка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концепций и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технических заданий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33336" y="4525135"/>
            <a:ext cx="2005677" cy="762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обеспечение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информационной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безопасности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2407" y="4238612"/>
            <a:ext cx="2938527" cy="135952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349" y="4238612"/>
            <a:ext cx="2938527" cy="135952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293505" y="2642567"/>
            <a:ext cx="287918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применение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современного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математического аппарата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8068" y="2431239"/>
            <a:ext cx="2944623" cy="13595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4315" y="5954957"/>
            <a:ext cx="841321" cy="86570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73" y="5081051"/>
            <a:ext cx="691680" cy="69168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31670" y="5268889"/>
            <a:ext cx="951058" cy="762066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 flipV="1">
            <a:off x="6008515" y="3393203"/>
            <a:ext cx="1" cy="383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664817" y="3523968"/>
            <a:ext cx="457905" cy="359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664817" y="4603014"/>
            <a:ext cx="457905" cy="24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978086" y="3537808"/>
            <a:ext cx="445017" cy="25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042248" y="4632507"/>
            <a:ext cx="388709" cy="302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020590" y="4674043"/>
            <a:ext cx="0" cy="350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0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6407577" y="4877806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03834" y="2987364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07577" y="1650161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16923" y="4886092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6924" y="1671578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5747" y="2987363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2501" y="3046822"/>
            <a:ext cx="2056846" cy="79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выпускник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будет уметь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18" y="3699883"/>
            <a:ext cx="1259852" cy="11907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33774" y="1863503"/>
            <a:ext cx="31168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проектировать и производить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программный продукт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9042" y="3167124"/>
            <a:ext cx="2464008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моделировать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прикладные процессы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16923" y="5043081"/>
            <a:ext cx="3350597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разрабатывать политику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информационной безопасности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15015" y="1857988"/>
            <a:ext cx="6096000" cy="5410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использовать современные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информационные технологии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50987" y="5034794"/>
            <a:ext cx="3307187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создавать и администрировать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информационные системы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64423" y="3196837"/>
            <a:ext cx="2986010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использовать методы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системного моделирования 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8D834FD-1DCE-401C-91B1-970879CBF0A1}"/>
              </a:ext>
            </a:extLst>
          </p:cNvPr>
          <p:cNvCxnSpPr/>
          <p:nvPr/>
        </p:nvCxnSpPr>
        <p:spPr>
          <a:xfrm flipH="1" flipV="1">
            <a:off x="4508629" y="2633270"/>
            <a:ext cx="445017" cy="25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7D3CD5C-AD90-4A3D-8F73-502BDA105E9F}"/>
              </a:ext>
            </a:extLst>
          </p:cNvPr>
          <p:cNvCxnSpPr>
            <a:cxnSpLocks/>
          </p:cNvCxnSpPr>
          <p:nvPr/>
        </p:nvCxnSpPr>
        <p:spPr>
          <a:xfrm flipV="1">
            <a:off x="6686026" y="2585444"/>
            <a:ext cx="444616" cy="336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2E72AFE-71B5-4BA7-865C-9F1BEA9C8B1D}"/>
              </a:ext>
            </a:extLst>
          </p:cNvPr>
          <p:cNvCxnSpPr>
            <a:cxnSpLocks/>
          </p:cNvCxnSpPr>
          <p:nvPr/>
        </p:nvCxnSpPr>
        <p:spPr>
          <a:xfrm flipH="1" flipV="1">
            <a:off x="3969455" y="3467360"/>
            <a:ext cx="453482" cy="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B956ECD-F69A-45F3-A200-29B66500F8D6}"/>
              </a:ext>
            </a:extLst>
          </p:cNvPr>
          <p:cNvCxnSpPr>
            <a:cxnSpLocks/>
          </p:cNvCxnSpPr>
          <p:nvPr/>
        </p:nvCxnSpPr>
        <p:spPr>
          <a:xfrm flipH="1">
            <a:off x="4457240" y="4120233"/>
            <a:ext cx="405351" cy="317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CA9C9F4-CA74-46EB-A4BC-CCE9229B3DA2}"/>
              </a:ext>
            </a:extLst>
          </p:cNvPr>
          <p:cNvCxnSpPr>
            <a:cxnSpLocks/>
          </p:cNvCxnSpPr>
          <p:nvPr/>
        </p:nvCxnSpPr>
        <p:spPr>
          <a:xfrm flipV="1">
            <a:off x="7312772" y="3445793"/>
            <a:ext cx="4659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CAB61B5-5D9C-44D1-B3EC-782DA8374F19}"/>
              </a:ext>
            </a:extLst>
          </p:cNvPr>
          <p:cNvCxnSpPr>
            <a:cxnSpLocks/>
          </p:cNvCxnSpPr>
          <p:nvPr/>
        </p:nvCxnSpPr>
        <p:spPr>
          <a:xfrm>
            <a:off x="6971482" y="4146722"/>
            <a:ext cx="392819" cy="29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3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77701" y="1457197"/>
            <a:ext cx="8302209" cy="47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B050"/>
                </a:solidFill>
              </a:rPr>
              <a:t>ОБЛАСТЬ ПРОФЕССИОНАЛЬНОЙ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938" y="2039574"/>
            <a:ext cx="3643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Бизнес-структуры, </a:t>
            </a:r>
            <a:r>
              <a:rPr lang="ru-RU" b="1" dirty="0"/>
              <a:t>предприятия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5666" y="2455528"/>
            <a:ext cx="4115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Органы управления </a:t>
            </a:r>
            <a:r>
              <a:rPr lang="ru-RU" dirty="0"/>
              <a:t>разных уровней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5694" y="32563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/>
              <a:t>Научно-исследовательские центры, проектные</a:t>
            </a:r>
            <a:br>
              <a:rPr lang="ru-RU" dirty="0"/>
            </a:br>
            <a:r>
              <a:rPr lang="ru-RU" dirty="0"/>
              <a:t>и </a:t>
            </a:r>
            <a:r>
              <a:rPr lang="ru-RU" b="1" dirty="0"/>
              <a:t>научно-производственные 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0265" y="43341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/>
              <a:t>Организации сферы связи,</a:t>
            </a:r>
          </a:p>
          <a:p>
            <a:pPr algn="ctr"/>
            <a:r>
              <a:rPr lang="ru-RU" dirty="0"/>
              <a:t> информационных и коммуникационных технологий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27551" y="5411938"/>
            <a:ext cx="1001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ВУЗы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4" y="2992271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8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18260" r="11175" b="3387"/>
          <a:stretch/>
        </p:blipFill>
        <p:spPr>
          <a:xfrm>
            <a:off x="290280" y="3389586"/>
            <a:ext cx="3877673" cy="30402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94354" y="3370823"/>
            <a:ext cx="76843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0AA"/>
                </a:solidFill>
              </a:rPr>
              <a:t>Мартьянова Ирина Евгеньевна</a:t>
            </a:r>
          </a:p>
          <a:p>
            <a:r>
              <a:rPr lang="ru-RU" i="1" dirty="0"/>
              <a:t>начальник управления по приему и </a:t>
            </a:r>
            <a:r>
              <a:rPr lang="ru-RU" i="1" dirty="0" err="1"/>
              <a:t>довузовской</a:t>
            </a:r>
            <a:r>
              <a:rPr lang="ru-RU" i="1" dirty="0"/>
              <a:t> подготовке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54" y="4472998"/>
            <a:ext cx="475013" cy="4750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4163" y="4431085"/>
            <a:ext cx="507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(343) 257 02 27; +7 (343) 283 12 13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22" y="5095326"/>
            <a:ext cx="474045" cy="4750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04163" y="5095326"/>
            <a:ext cx="229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dirty="0"/>
              <a:t>Pr-com@usue.ru</a:t>
            </a:r>
            <a:endParaRPr lang="ru-RU" alt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54" y="5704775"/>
            <a:ext cx="478917" cy="4789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10332" y="5759567"/>
            <a:ext cx="537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г. Екатеринбург, ФГБОУ ВО «</a:t>
            </a:r>
            <a:r>
              <a:rPr lang="ru-RU" dirty="0" err="1"/>
              <a:t>УрГЭУ</a:t>
            </a:r>
            <a:r>
              <a:rPr lang="ru-RU" dirty="0"/>
              <a:t>», ул. 8-е марта 62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0AA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12499" y="2016256"/>
          <a:ext cx="9632614" cy="871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2614">
                  <a:extLst>
                    <a:ext uri="{9D8B030D-6E8A-4147-A177-3AD203B41FA5}">
                      <a16:colId xmlns:a16="http://schemas.microsoft.com/office/drawing/2014/main" val="1993476220"/>
                    </a:ext>
                  </a:extLst>
                </a:gridCol>
              </a:tblGrid>
              <a:tr h="848043">
                <a:tc>
                  <a:txBody>
                    <a:bodyPr/>
                    <a:lstStyle/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1" kern="1200" baseline="0" dirty="0">
                          <a:solidFill>
                            <a:srgbClr val="0060AA"/>
                          </a:solidFill>
                          <a:latin typeface="+mn-lt"/>
                          <a:ea typeface="+mn-ea"/>
                          <a:cs typeface="+mn-cs"/>
                        </a:rPr>
                        <a:t>Приемная комиссия</a:t>
                      </a:r>
                    </a:p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3200" b="0" kern="1200" baseline="0" dirty="0">
                        <a:solidFill>
                          <a:srgbClr val="0060AA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097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Широкоэкранный</PresentationFormat>
  <Paragraphs>113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</vt:vector>
  </TitlesOfParts>
  <Company>УрГЭУ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Надеина Елена Анатольевна</dc:creator>
  <cp:lastModifiedBy>Евгений Стариков</cp:lastModifiedBy>
  <cp:revision>548</cp:revision>
  <dcterms:created xsi:type="dcterms:W3CDTF">2020-04-08T05:59:59Z</dcterms:created>
  <dcterms:modified xsi:type="dcterms:W3CDTF">2021-03-21T13:01:20Z</dcterms:modified>
</cp:coreProperties>
</file>