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30" r:id="rId3"/>
    <p:sldId id="327" r:id="rId4"/>
    <p:sldId id="332" r:id="rId5"/>
    <p:sldId id="326" r:id="rId6"/>
    <p:sldId id="333" r:id="rId7"/>
    <p:sldId id="334" r:id="rId8"/>
    <p:sldId id="335" r:id="rId9"/>
    <p:sldId id="328" r:id="rId10"/>
    <p:sldId id="329" r:id="rId11"/>
    <p:sldId id="32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уля" initials="м" lastIdx="2" clrIdx="0">
    <p:extLst>
      <p:ext uri="{19B8F6BF-5375-455C-9EA6-DF929625EA0E}">
        <p15:presenceInfo xmlns:p15="http://schemas.microsoft.com/office/powerpoint/2012/main" userId="маму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DDF0FF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7EB6-4236-4F5B-B201-7E3554FFD85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9536-F5F3-4F08-82EC-E5D8F643B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8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oais@usu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25171"/>
              </p:ext>
            </p:extLst>
          </p:nvPr>
        </p:nvGraphicFramePr>
        <p:xfrm>
          <a:off x="649511" y="1693960"/>
          <a:ext cx="11191177" cy="117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1177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1179335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38.04.05 Бизнес-информатика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(Интеллектуальное управление цифровыми предприятиями)</a:t>
                      </a: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3404108"/>
            <a:ext cx="2926334" cy="29263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7803" y="3156137"/>
            <a:ext cx="7684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Стариков Евгений Николаевич</a:t>
            </a:r>
          </a:p>
          <a:p>
            <a:r>
              <a:rPr lang="ru-RU" i="1" dirty="0"/>
              <a:t>Кандидат экономических наук, доцент</a:t>
            </a:r>
          </a:p>
          <a:p>
            <a:r>
              <a:rPr lang="ru-RU" i="1" dirty="0"/>
              <a:t>Зав. кафедрой шахматного искусства и компьютерной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78" y="4329234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78" y="4980115"/>
            <a:ext cx="475529" cy="47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478" y="5630996"/>
            <a:ext cx="475529" cy="475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6758" y="4343098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283-10-37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758" y="4974186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hlinkClick r:id="rId7"/>
              </a:rPr>
              <a:t>moais@usue.ru</a:t>
            </a:r>
            <a:endParaRPr lang="ru-RU" alt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6758" y="5545594"/>
            <a:ext cx="668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62, ауд. 476</a:t>
            </a:r>
          </a:p>
          <a:p>
            <a:r>
              <a:rPr lang="ru-RU" i="1" dirty="0"/>
              <a:t>Кафедра шахматного искусства и компьютерной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3670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5242" y="1457197"/>
            <a:ext cx="7767126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B050"/>
                </a:solidFill>
              </a:rPr>
              <a:t>ОБЛАСТЬ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938" y="2039574"/>
            <a:ext cx="364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Бизнес-структуры, </a:t>
            </a:r>
            <a:r>
              <a:rPr lang="ru-RU" b="1" dirty="0"/>
              <a:t>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5666" y="2455528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Органы управления </a:t>
            </a:r>
            <a:r>
              <a:rPr lang="ru-RU" dirty="0"/>
              <a:t>разных уровней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694" y="3256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Научно-исследовательские центры, проектные</a:t>
            </a:r>
            <a:br>
              <a:rPr lang="ru-RU" dirty="0"/>
            </a:br>
            <a:r>
              <a:rPr lang="ru-RU" dirty="0"/>
              <a:t>и </a:t>
            </a:r>
            <a:r>
              <a:rPr lang="ru-RU" b="1" dirty="0"/>
              <a:t>научно-производственные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265" y="4334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Организации сферы связи,</a:t>
            </a:r>
          </a:p>
          <a:p>
            <a:pPr algn="ctr"/>
            <a:r>
              <a:rPr lang="ru-RU" dirty="0"/>
              <a:t> информационных и коммуникационных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7551" y="5411938"/>
            <a:ext cx="10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ВУЗы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4" y="299227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8260" r="11175" b="3387"/>
          <a:stretch/>
        </p:blipFill>
        <p:spPr>
          <a:xfrm>
            <a:off x="290280" y="3389586"/>
            <a:ext cx="3877673" cy="3040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4354" y="3370823"/>
            <a:ext cx="7684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Мартьянова Ирина Евгеньевна</a:t>
            </a:r>
          </a:p>
          <a:p>
            <a:r>
              <a:rPr lang="ru-RU" i="1" dirty="0"/>
              <a:t>начальник управления по приему и </a:t>
            </a:r>
            <a:r>
              <a:rPr lang="ru-RU" i="1" dirty="0" err="1"/>
              <a:t>довузовской</a:t>
            </a:r>
            <a:r>
              <a:rPr lang="ru-RU" i="1" dirty="0"/>
              <a:t> подготовке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4472998"/>
            <a:ext cx="475013" cy="475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4163" y="4431085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257 02 27; +7 (343) 283 12 13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2" y="5095326"/>
            <a:ext cx="474045" cy="475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4163" y="5095326"/>
            <a:ext cx="22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/>
              <a:t>Pr-com@usue.ru</a:t>
            </a:r>
            <a:endParaRPr lang="ru-RU" alt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5704775"/>
            <a:ext cx="478917" cy="478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0332" y="5759567"/>
            <a:ext cx="537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0AA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12499" y="2016256"/>
          <a:ext cx="9632614" cy="881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614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848043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1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комиссия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9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87" y="116859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2595" y="1442422"/>
            <a:ext cx="1082992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КАФЕДРА ШАХМАТНОГО ИСКУССТВА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 КОМПЬЮТЕРНОЙ МАТЕМАТИКИ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F1462-1767-4513-B107-9BBC8D731496}"/>
              </a:ext>
            </a:extLst>
          </p:cNvPr>
          <p:cNvSpPr/>
          <p:nvPr/>
        </p:nvSpPr>
        <p:spPr>
          <a:xfrm>
            <a:off x="326114" y="2864712"/>
            <a:ext cx="43398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Сотрудники кафедры: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3 профессора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(доктора технических и физико-математических наук)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19 доцентов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(кандидаты физико-математических, технических, экономических и педагогических наук)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3" y="1788824"/>
            <a:ext cx="71056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8630" y="3805026"/>
            <a:ext cx="2564355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преимущества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обучения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63" y="5556698"/>
            <a:ext cx="1303791" cy="749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2186" y="2410787"/>
            <a:ext cx="2524858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уникальная программа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530" y="2835060"/>
            <a:ext cx="731583" cy="6889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41" y="2178388"/>
            <a:ext cx="823889" cy="8238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504293" y="5015652"/>
            <a:ext cx="3207207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изучение основных тенденций цифровой трансформации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21" y="4552950"/>
            <a:ext cx="3108571" cy="146361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3713" y="4911768"/>
            <a:ext cx="307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участие в создании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сопровождении технологий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в области работы с данными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4058" y="2760215"/>
            <a:ext cx="28897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получение опыта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разработки корпоративных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34370" y="3002277"/>
            <a:ext cx="29946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научно – исследовательский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потенциал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739" y="3447250"/>
            <a:ext cx="841321" cy="8657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60" y="5683701"/>
            <a:ext cx="691680" cy="691680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6008515" y="3393203"/>
            <a:ext cx="1" cy="38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664817" y="3523968"/>
            <a:ext cx="457905" cy="35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64817" y="4603014"/>
            <a:ext cx="457905" cy="24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978086" y="3537808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060325" y="4574666"/>
            <a:ext cx="388709" cy="30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6192" y="1867671"/>
            <a:ext cx="3109229" cy="1438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5799" y="2460123"/>
            <a:ext cx="3109229" cy="143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3281" y="4516257"/>
            <a:ext cx="3109229" cy="1438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60" y="2462743"/>
            <a:ext cx="3109229" cy="1438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170" y="4726145"/>
            <a:ext cx="2389086" cy="18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7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4"/>
            <a:ext cx="10023764" cy="61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5926" y="1267191"/>
            <a:ext cx="667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СТРАТЕГИЧЕСКИЕ ПАРТНЕРЫ КАФЕДРЫ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079" y="2525248"/>
            <a:ext cx="529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Финансы, страхование, торговля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1073" y="2228103"/>
            <a:ext cx="4913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Промышленные предприятия</a:t>
            </a:r>
          </a:p>
        </p:txBody>
      </p:sp>
      <p:pic>
        <p:nvPicPr>
          <p:cNvPr id="21" name="Picture 2" descr="G:\X-files\2020-03-04_Презентация\УрО Р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8804" b="14000"/>
          <a:stretch>
            <a:fillRect/>
          </a:stretch>
        </p:blipFill>
        <p:spPr bwMode="auto">
          <a:xfrm>
            <a:off x="326060" y="1699075"/>
            <a:ext cx="5101910" cy="8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77382" y="1701901"/>
            <a:ext cx="4251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математики и механики</a:t>
            </a: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2" y="2996952"/>
            <a:ext cx="1485409" cy="1399048"/>
          </a:xfrm>
          <a:prstGeom prst="rect">
            <a:avLst/>
          </a:prstGeom>
        </p:spPr>
      </p:pic>
      <p:pic>
        <p:nvPicPr>
          <p:cNvPr id="23" name="Picture 4" descr="G:\X-files\2020-03-04_Презентация\Сбербан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3" y="3054602"/>
            <a:ext cx="1845716" cy="12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47" y="3094537"/>
            <a:ext cx="1676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G:\X-files\2020-03-04_Презентация\НПО автомати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7596" r="6958" b="21123"/>
          <a:stretch>
            <a:fillRect/>
          </a:stretch>
        </p:blipFill>
        <p:spPr bwMode="auto">
          <a:xfrm>
            <a:off x="8080230" y="2625829"/>
            <a:ext cx="3705087" cy="6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28" y="3325732"/>
            <a:ext cx="1979701" cy="6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44" y="3126804"/>
            <a:ext cx="2218480" cy="15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09" y="2348232"/>
            <a:ext cx="1676736" cy="11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47356070-CC24-4AFA-B8FF-DEDB9EA381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32" y="3485080"/>
            <a:ext cx="3018438" cy="18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0E8A341-B0AE-4B69-9CCF-4DDB5F140BCF}"/>
              </a:ext>
            </a:extLst>
          </p:cNvPr>
          <p:cNvSpPr/>
          <p:nvPr/>
        </p:nvSpPr>
        <p:spPr>
          <a:xfrm>
            <a:off x="1430121" y="4324044"/>
            <a:ext cx="291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60AA"/>
                </a:solidFill>
              </a:rPr>
              <a:t>IT</a:t>
            </a:r>
            <a:r>
              <a:rPr lang="ru-RU" sz="2800" b="1" u="sng" dirty="0">
                <a:solidFill>
                  <a:srgbClr val="0060AA"/>
                </a:solidFill>
              </a:rPr>
              <a:t>, разработка ПО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7BBC4960-265C-4683-BF15-78BB1E397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" y="4926621"/>
            <a:ext cx="2749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G:\X-files\2020-03-04_Презентация\Тандем.jpg">
            <a:extLst>
              <a:ext uri="{FF2B5EF4-FFF2-40B4-BE49-F238E27FC236}">
                <a16:creationId xmlns:a16="http://schemas.microsoft.com/office/drawing/2014/main" id="{0BFDED04-A0E2-4BAA-996C-DF4BEDE6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5133543"/>
            <a:ext cx="194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">
            <a:extLst>
              <a:ext uri="{FF2B5EF4-FFF2-40B4-BE49-F238E27FC236}">
                <a16:creationId xmlns:a16="http://schemas.microsoft.com/office/drawing/2014/main" id="{0D0871D5-EDAE-42EB-9F1B-A56690E7C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9" y="5732030"/>
            <a:ext cx="2762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E403B20-6381-4E4D-AB85-697D7302FF8B}"/>
              </a:ext>
            </a:extLst>
          </p:cNvPr>
          <p:cNvSpPr/>
          <p:nvPr/>
        </p:nvSpPr>
        <p:spPr>
          <a:xfrm>
            <a:off x="7011734" y="4731072"/>
            <a:ext cx="4313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Связь, телекоммуникации</a:t>
            </a:r>
          </a:p>
        </p:txBody>
      </p:sp>
      <p:pic>
        <p:nvPicPr>
          <p:cNvPr id="38" name="Рисунок 7">
            <a:extLst>
              <a:ext uri="{FF2B5EF4-FFF2-40B4-BE49-F238E27FC236}">
                <a16:creationId xmlns:a16="http://schemas.microsoft.com/office/drawing/2014/main" id="{85A198A5-344D-493D-BF04-B24C25FE15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4" y="5637007"/>
            <a:ext cx="2415788" cy="7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9">
            <a:extLst>
              <a:ext uri="{FF2B5EF4-FFF2-40B4-BE49-F238E27FC236}">
                <a16:creationId xmlns:a16="http://schemas.microsoft.com/office/drawing/2014/main" id="{DE80BC64-36C5-4636-B787-B739D957EB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94" y="5565951"/>
            <a:ext cx="1022394" cy="9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0">
            <a:extLst>
              <a:ext uri="{FF2B5EF4-FFF2-40B4-BE49-F238E27FC236}">
                <a16:creationId xmlns:a16="http://schemas.microsoft.com/office/drawing/2014/main" id="{407F5EDF-6CEC-4640-8D0A-4420B67AC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9" y="5170152"/>
            <a:ext cx="2443083" cy="8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2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524" y="1327046"/>
            <a:ext cx="1128531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altLang="ru-RU" sz="3000" b="1" dirty="0">
                <a:solidFill>
                  <a:srgbClr val="00B050"/>
                </a:solidFill>
              </a:rPr>
              <a:t>РУКОВОДИТЕЛИ ОСНОВНОЙ ПРОФЕССИОНАЛЬНОЙ ОБРАЗОВАТЕЛЬНОЙ ПРОГРАММЫ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6" y="1909107"/>
            <a:ext cx="19335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0" y="1836498"/>
            <a:ext cx="1974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55" y="4046447"/>
            <a:ext cx="36099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Стариков Евгений Николаевич 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Заведующий кафедрой 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Кандидат экономических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moais@usue.ru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5063" y="4046448"/>
            <a:ext cx="4161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Часовских</a:t>
            </a: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 Виктор Петрович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Профессор кафедры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шахматного искусства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Доктор технических наук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Профессор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/>
              <a:t>u2007u@yandex.ru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6778" y="4046448"/>
            <a:ext cx="35147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Воронов Михаил Петрович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Доцент кафедры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технических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dirty="0"/>
              <a:t>mstrk@yandex.ru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803" y="2055880"/>
            <a:ext cx="1589708" cy="19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9632" y="1386616"/>
            <a:ext cx="4232249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О</a:t>
            </a:r>
            <a:r>
              <a:rPr lang="ru-RU" sz="2800" b="1" noProof="0" dirty="0" err="1">
                <a:solidFill>
                  <a:srgbClr val="00B050"/>
                </a:solidFill>
                <a:latin typeface="Calibri" panose="020F0502020204030204"/>
              </a:rPr>
              <a:t>сновные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учебные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курсы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4984" y="1852886"/>
            <a:ext cx="836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Интеллектуальные технологии и </a:t>
            </a:r>
            <a:r>
              <a:rPr lang="ru-RU" b="1" dirty="0" err="1"/>
              <a:t>кибербезопасность</a:t>
            </a:r>
            <a:r>
              <a:rPr lang="ru-RU" b="1" dirty="0"/>
              <a:t> цифрового предприятия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4984" y="2267960"/>
            <a:ext cx="453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Системы поддержки принятия решений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4984" y="2683034"/>
            <a:ext cx="452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Технологии обработки Больших Данных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94984" y="3098108"/>
            <a:ext cx="8211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Экспертные системы в управлении рисками на цифровом предприятии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71087" y="3513182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Основы интеллектуального управления цифровым предприятием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1087" y="3935422"/>
            <a:ext cx="382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Алгоритмы машинного обучения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39" y="450658"/>
            <a:ext cx="7108368" cy="4136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F549D-5008-4469-B75C-BF2633F2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0" y="4087561"/>
            <a:ext cx="4756050" cy="2693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5C331F-1E16-4D96-A941-C4E6898DB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" y="4337334"/>
            <a:ext cx="5002138" cy="24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153" y="1264140"/>
            <a:ext cx="10925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anose="020F0502020204030204"/>
              </a:rPr>
              <a:t>Системы управление данными в интеллектуальных информационных системах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3080" y="2218247"/>
            <a:ext cx="79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научно-педагогическая школа профессора Виктора Петровича </a:t>
            </a:r>
            <a:r>
              <a:rPr lang="ru-RU" b="1" dirty="0" err="1">
                <a:solidFill>
                  <a:srgbClr val="00B050"/>
                </a:solidFill>
              </a:rPr>
              <a:t>Часовских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511" y="2682968"/>
            <a:ext cx="810895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/>
              </a:rPr>
              <a:t>Исследовательские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разработка теории защиты идентификационных данных криптосистемами, основанной на РС- и БХЧ-кодах и преобразованиях Фурье-Галуа-Клиффорда;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 err="1"/>
              <a:t>блокчейн</a:t>
            </a:r>
            <a:r>
              <a:rPr lang="ru-RU" dirty="0"/>
              <a:t> как информационная технология;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самонастраивающиеся нечеткие модели (</a:t>
            </a:r>
            <a:r>
              <a:rPr lang="ru-RU" dirty="0" err="1"/>
              <a:t>self-tuning</a:t>
            </a:r>
            <a:r>
              <a:rPr lang="ru-RU" dirty="0"/>
              <a:t> </a:t>
            </a:r>
            <a:r>
              <a:rPr lang="ru-RU" dirty="0" err="1"/>
              <a:t>fussy</a:t>
            </a:r>
            <a:r>
              <a:rPr lang="ru-RU" dirty="0"/>
              <a:t> </a:t>
            </a:r>
            <a:r>
              <a:rPr lang="ru-RU" dirty="0" err="1"/>
              <a:t>models</a:t>
            </a:r>
            <a:r>
              <a:rPr lang="ru-RU" dirty="0"/>
              <a:t>) в среде электронного обучения (e-</a:t>
            </a:r>
            <a:r>
              <a:rPr lang="ru-RU" dirty="0" err="1"/>
              <a:t>learning</a:t>
            </a:r>
            <a:r>
              <a:rPr lang="ru-RU" dirty="0"/>
              <a:t>) как система «виртуальных тренажеров» различного назначения;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инструментальные средства поддержки принятия решений в задачах управления промышленным предприятием;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методология и технология проектирования моделей и баз знаний в среде самонастраивающихся нечетких моделей для информационных систем поддержки принятия решений.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934" y="3336687"/>
            <a:ext cx="2540754" cy="2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2322" y="1458693"/>
            <a:ext cx="1067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</a:rPr>
              <a:t>Цифровая обработка изображений и распознавание образов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4475" y="2058389"/>
            <a:ext cx="79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B050"/>
                </a:solidFill>
              </a:rPr>
              <a:t>научно-педагогическая школа профессора Валерия Григорьевича </a:t>
            </a:r>
            <a:r>
              <a:rPr lang="ru-RU" b="1" dirty="0" err="1">
                <a:solidFill>
                  <a:srgbClr val="00B050"/>
                </a:solidFill>
              </a:rPr>
              <a:t>Лабунца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511" y="2487683"/>
            <a:ext cx="810895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Исследовательская программа:</a:t>
            </a:r>
          </a:p>
          <a:p>
            <a:pPr lvl="0" algn="just">
              <a:defRPr/>
            </a:pPr>
            <a:r>
              <a:rPr lang="ru-RU" dirty="0">
                <a:solidFill>
                  <a:prstClr val="black"/>
                </a:solidFill>
              </a:rPr>
              <a:t>Разработка теории быстрых многопараметрических ортогональных преобразований с крипто-ключами с целью создания методов анализа, обработки и технологий передачи с повышенной информационной безопасностью больших объемов цифровых видеоданных.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4143321"/>
            <a:ext cx="2042337" cy="20545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5002" y="4227601"/>
            <a:ext cx="454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</a:rPr>
              <a:t>грант РФФИ-№19-29-09022 (2020-2022 год)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1973" y="4640192"/>
            <a:ext cx="6175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60AA"/>
                </a:solidFill>
              </a:rPr>
              <a:t>Премия Губернатора Свердловской области </a:t>
            </a:r>
          </a:p>
          <a:p>
            <a:pPr algn="ctr"/>
            <a:r>
              <a:rPr lang="ru-RU" dirty="0"/>
              <a:t>в сфере информационных технологий в 2020 году 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«За выдающийся вклад в развитие научных исследований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 в сфере информационных технологий» </a:t>
            </a:r>
          </a:p>
          <a:p>
            <a:pPr algn="ctr"/>
            <a:r>
              <a:rPr lang="ru-RU" dirty="0"/>
              <a:t>(Указ от 13.11.2020 г. № 608 – УГ)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3260680"/>
            <a:ext cx="2898450" cy="26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407577" y="4877806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03834" y="2987364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7577" y="165016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16923" y="4886092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4321" y="167080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47" y="2987363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2501" y="3046822"/>
            <a:ext cx="2056846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выпускник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будет уметь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8" y="3699883"/>
            <a:ext cx="1259852" cy="119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7237" y="1745172"/>
            <a:ext cx="3336427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знать платформы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 технологии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цифровой экономики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2985" y="3167124"/>
            <a:ext cx="2456122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владеть средствами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новейших </a:t>
            </a:r>
            <a:r>
              <a:rPr lang="ru-RU" dirty="0" err="1"/>
              <a:t>фреймворк</a:t>
            </a:r>
            <a:r>
              <a:rPr lang="ru-RU" dirty="0"/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0334" y="5043081"/>
            <a:ext cx="2783774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внедрять и поддерживать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инновационные проекты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6579" y="1715880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осуществлять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информационно-аналитическую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поддержку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2861" y="5034794"/>
            <a:ext cx="318343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управлять информационными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потоками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38146" y="3156773"/>
            <a:ext cx="22819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создавать цифровые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предприятия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8D834FD-1DCE-401C-91B1-970879CBF0A1}"/>
              </a:ext>
            </a:extLst>
          </p:cNvPr>
          <p:cNvCxnSpPr/>
          <p:nvPr/>
        </p:nvCxnSpPr>
        <p:spPr>
          <a:xfrm flipH="1" flipV="1">
            <a:off x="4508629" y="2633270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7D3CD5C-AD90-4A3D-8F73-502BDA105E9F}"/>
              </a:ext>
            </a:extLst>
          </p:cNvPr>
          <p:cNvCxnSpPr>
            <a:cxnSpLocks/>
          </p:cNvCxnSpPr>
          <p:nvPr/>
        </p:nvCxnSpPr>
        <p:spPr>
          <a:xfrm flipV="1">
            <a:off x="6686026" y="2585444"/>
            <a:ext cx="444616" cy="33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2E72AFE-71B5-4BA7-865C-9F1BEA9C8B1D}"/>
              </a:ext>
            </a:extLst>
          </p:cNvPr>
          <p:cNvCxnSpPr>
            <a:cxnSpLocks/>
          </p:cNvCxnSpPr>
          <p:nvPr/>
        </p:nvCxnSpPr>
        <p:spPr>
          <a:xfrm flipH="1" flipV="1">
            <a:off x="3969455" y="3467360"/>
            <a:ext cx="453482" cy="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956ECD-F69A-45F3-A200-29B66500F8D6}"/>
              </a:ext>
            </a:extLst>
          </p:cNvPr>
          <p:cNvCxnSpPr>
            <a:cxnSpLocks/>
          </p:cNvCxnSpPr>
          <p:nvPr/>
        </p:nvCxnSpPr>
        <p:spPr>
          <a:xfrm flipH="1">
            <a:off x="4457240" y="4120233"/>
            <a:ext cx="405351" cy="31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CA9C9F4-CA74-46EB-A4BC-CCE9229B3DA2}"/>
              </a:ext>
            </a:extLst>
          </p:cNvPr>
          <p:cNvCxnSpPr>
            <a:cxnSpLocks/>
          </p:cNvCxnSpPr>
          <p:nvPr/>
        </p:nvCxnSpPr>
        <p:spPr>
          <a:xfrm flipV="1">
            <a:off x="7312772" y="3445793"/>
            <a:ext cx="4659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CAB61B5-5D9C-44D1-B3EC-782DA8374F19}"/>
              </a:ext>
            </a:extLst>
          </p:cNvPr>
          <p:cNvCxnSpPr>
            <a:cxnSpLocks/>
          </p:cNvCxnSpPr>
          <p:nvPr/>
        </p:nvCxnSpPr>
        <p:spPr>
          <a:xfrm>
            <a:off x="6971482" y="4146722"/>
            <a:ext cx="392819" cy="29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37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Широкоэкранный</PresentationFormat>
  <Paragraphs>126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</vt:vector>
  </TitlesOfParts>
  <Company>УрГЭУ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Надеина Елена Анатольевна</dc:creator>
  <cp:lastModifiedBy>Евгений Стариков</cp:lastModifiedBy>
  <cp:revision>563</cp:revision>
  <dcterms:created xsi:type="dcterms:W3CDTF">2020-04-08T05:59:59Z</dcterms:created>
  <dcterms:modified xsi:type="dcterms:W3CDTF">2021-03-21T13:00:33Z</dcterms:modified>
</cp:coreProperties>
</file>